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60" r:id="rId6"/>
    <p:sldId id="261" r:id="rId7"/>
    <p:sldId id="268" r:id="rId8"/>
    <p:sldId id="269" r:id="rId9"/>
    <p:sldId id="270" r:id="rId10"/>
    <p:sldId id="262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3300"/>
    <a:srgbClr val="00FF00"/>
    <a:srgbClr val="FFFF00"/>
    <a:srgbClr val="000099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vetlý štý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98116-5F96-4C1E-B9D3-2081F8AABA47}" type="datetimeFigureOut">
              <a:rPr lang="sk-SK" smtClean="0"/>
              <a:pPr/>
              <a:t>24. 3. 2020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D57F5-2006-49AF-A511-DFFB6CB1425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57F5-2006-49AF-A511-DFFB6CB1425E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57F5-2006-49AF-A511-DFFB6CB1425E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57F5-2006-49AF-A511-DFFB6CB1425E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57F5-2006-49AF-A511-DFFB6CB1425E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57F5-2006-49AF-A511-DFFB6CB1425E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57F5-2006-49AF-A511-DFFB6CB1425E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57F5-2006-49AF-A511-DFFB6CB1425E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57F5-2006-49AF-A511-DFFB6CB1425E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57F5-2006-49AF-A511-DFFB6CB1425E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57F5-2006-49AF-A511-DFFB6CB1425E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24. 3. 2020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24. 3. 2020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24. 3. 2020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24. 3. 2020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24. 3. 2020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24. 3. 2020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24. 3. 2020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24. 3. 2020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24. 3. 2020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79D2-71B9-4B64-A08F-1FB998843DCE}" type="datetimeFigureOut">
              <a:rPr lang="sk-SK" smtClean="0"/>
              <a:pPr/>
              <a:t>24. 3. 2020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5A779D2-71B9-4B64-A08F-1FB998843DCE}" type="datetimeFigureOut">
              <a:rPr lang="sk-SK" smtClean="0"/>
              <a:pPr/>
              <a:t>24. 3. 2020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71C9-1C27-4F4A-8D91-DEEAC00669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A779D2-71B9-4B64-A08F-1FB998843DCE}" type="datetimeFigureOut">
              <a:rPr lang="sk-SK" smtClean="0"/>
              <a:pPr/>
              <a:t>24. 3. 2020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E6171C9-1C27-4F4A-8D91-DEEAC006695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>
                <a:alpha val="6000"/>
              </a:srgbClr>
            </a:gs>
            <a:gs pos="100000">
              <a:srgbClr val="FFC0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1988840"/>
            <a:ext cx="6480048" cy="2301240"/>
          </a:xfrm>
        </p:spPr>
        <p:txBody>
          <a:bodyPr/>
          <a:lstStyle/>
          <a:p>
            <a:r>
              <a:rPr lang="sk-SK" dirty="0" smtClean="0">
                <a:ln w="5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B0F0"/>
                </a:solidFill>
              </a:rPr>
              <a:t>Násobenie dvojciferným číslom</a:t>
            </a:r>
            <a:endParaRPr lang="sk-SK" dirty="0">
              <a:ln w="5000" cmpd="sng">
                <a:solidFill>
                  <a:sysClr val="windowText" lastClr="00000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0298" y="4786322"/>
            <a:ext cx="6000792" cy="92391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endParaRPr lang="sk-SK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Výbuch 2 3"/>
          <p:cNvSpPr/>
          <p:nvPr/>
        </p:nvSpPr>
        <p:spPr>
          <a:xfrm>
            <a:off x="500034" y="500042"/>
            <a:ext cx="857256" cy="928694"/>
          </a:xfrm>
          <a:prstGeom prst="irregularSeal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Výbuch 2 4"/>
          <p:cNvSpPr/>
          <p:nvPr/>
        </p:nvSpPr>
        <p:spPr>
          <a:xfrm>
            <a:off x="1000100" y="1571612"/>
            <a:ext cx="857256" cy="928694"/>
          </a:xfrm>
          <a:prstGeom prst="irregularSeal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ýbuch 2 5"/>
          <p:cNvSpPr/>
          <p:nvPr/>
        </p:nvSpPr>
        <p:spPr>
          <a:xfrm>
            <a:off x="500034" y="2714620"/>
            <a:ext cx="857256" cy="928694"/>
          </a:xfrm>
          <a:prstGeom prst="irregularSeal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ýbuch 2 6"/>
          <p:cNvSpPr/>
          <p:nvPr/>
        </p:nvSpPr>
        <p:spPr>
          <a:xfrm>
            <a:off x="857224" y="3857628"/>
            <a:ext cx="857256" cy="928694"/>
          </a:xfrm>
          <a:prstGeom prst="irregularSeal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ýbuch 2 7"/>
          <p:cNvSpPr/>
          <p:nvPr/>
        </p:nvSpPr>
        <p:spPr>
          <a:xfrm>
            <a:off x="428596" y="5000636"/>
            <a:ext cx="857256" cy="928694"/>
          </a:xfrm>
          <a:prstGeom prst="irregularSeal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9600" dirty="0" smtClean="0"/>
              <a:t>Koniec</a:t>
            </a:r>
            <a:endParaRPr lang="sk-SK" sz="96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357554" y="4572008"/>
            <a:ext cx="5114778" cy="1101248"/>
          </a:xfrm>
        </p:spPr>
        <p:txBody>
          <a:bodyPr>
            <a:normAutofit/>
          </a:bodyPr>
          <a:lstStyle/>
          <a:p>
            <a:endParaRPr lang="sk-SK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42048" cy="928694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sk-SK" dirty="0" smtClean="0"/>
              <a:t>Zopakuj si násobenie: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0" y="1285860"/>
            <a:ext cx="3571868" cy="5357850"/>
          </a:xfrm>
          <a:noFill/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>
              <a:buNone/>
            </a:pPr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35 . 1 000 =</a:t>
            </a:r>
          </a:p>
          <a:p>
            <a:pPr algn="r">
              <a:buNone/>
            </a:pPr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7 943 . 100 =</a:t>
            </a:r>
          </a:p>
          <a:p>
            <a:pPr algn="r">
              <a:buNone/>
            </a:pPr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462 . 10 =</a:t>
            </a:r>
          </a:p>
          <a:p>
            <a:pPr algn="r">
              <a:buNone/>
            </a:pPr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473 . 10 000 =</a:t>
            </a:r>
          </a:p>
          <a:p>
            <a:pPr algn="r">
              <a:buNone/>
            </a:pPr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69 . 100 000 =</a:t>
            </a:r>
          </a:p>
          <a:p>
            <a:pPr algn="r">
              <a:buNone/>
            </a:pPr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3 809 . 1 000 =</a:t>
            </a:r>
          </a:p>
          <a:p>
            <a:pPr algn="r">
              <a:buNone/>
            </a:pPr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27 . 1 000 </a:t>
            </a:r>
            <a:r>
              <a:rPr lang="sk-SK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000</a:t>
            </a:r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=</a:t>
            </a:r>
          </a:p>
          <a:p>
            <a:pPr algn="r">
              <a:buNone/>
            </a:pPr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530 . 10 000 =</a:t>
            </a:r>
          </a:p>
          <a:p>
            <a:pPr algn="r">
              <a:buNone/>
            </a:pPr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9 . 100 000 =</a:t>
            </a:r>
          </a:p>
          <a:p>
            <a:pPr algn="r">
              <a:buNone/>
            </a:pPr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  <a:endParaRPr lang="sk-SK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5" name="Zástupný symbol obsahu 24"/>
          <p:cNvSpPr>
            <a:spLocks noGrp="1"/>
          </p:cNvSpPr>
          <p:nvPr>
            <p:ph sz="half" idx="2"/>
          </p:nvPr>
        </p:nvSpPr>
        <p:spPr>
          <a:xfrm>
            <a:off x="3500430" y="1142984"/>
            <a:ext cx="4572032" cy="5500726"/>
          </a:xfrm>
          <a:solidFill>
            <a:schemeClr val="tx1"/>
          </a:solidFill>
        </p:spPr>
        <p:txBody>
          <a:bodyPr/>
          <a:lstStyle/>
          <a:p>
            <a:endParaRPr lang="sk-SK" dirty="0"/>
          </a:p>
        </p:txBody>
      </p:sp>
      <p:cxnSp>
        <p:nvCxnSpPr>
          <p:cNvPr id="27" name="Rovná spojnica 26"/>
          <p:cNvCxnSpPr/>
          <p:nvPr/>
        </p:nvCxnSpPr>
        <p:spPr>
          <a:xfrm>
            <a:off x="3500430" y="1785926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nica 27"/>
          <p:cNvCxnSpPr/>
          <p:nvPr/>
        </p:nvCxnSpPr>
        <p:spPr>
          <a:xfrm>
            <a:off x="3500430" y="2357430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/>
          <p:cNvCxnSpPr/>
          <p:nvPr/>
        </p:nvCxnSpPr>
        <p:spPr>
          <a:xfrm>
            <a:off x="3500430" y="3000372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ovná spojnica 31"/>
          <p:cNvCxnSpPr/>
          <p:nvPr/>
        </p:nvCxnSpPr>
        <p:spPr>
          <a:xfrm>
            <a:off x="3500430" y="3643314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>
            <a:off x="3500430" y="4286256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>
            <a:off x="3500430" y="4857760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ovná spojnica 34"/>
          <p:cNvCxnSpPr/>
          <p:nvPr/>
        </p:nvCxnSpPr>
        <p:spPr>
          <a:xfrm>
            <a:off x="3500430" y="5429264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nica 35"/>
          <p:cNvCxnSpPr/>
          <p:nvPr/>
        </p:nvCxnSpPr>
        <p:spPr>
          <a:xfrm>
            <a:off x="3500430" y="6000768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>
            <a:off x="3500430" y="6572272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42048" cy="928694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sk-SK" dirty="0" smtClean="0"/>
              <a:t>Zopakuj si násobenie: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0" y="1285860"/>
            <a:ext cx="3571868" cy="5357850"/>
          </a:xfrm>
          <a:noFill/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>
              <a:buNone/>
            </a:pPr>
            <a:r>
              <a:rPr lang="sk-SK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21 . 20 =</a:t>
            </a:r>
          </a:p>
          <a:p>
            <a:pPr algn="r">
              <a:buNone/>
            </a:pPr>
            <a:r>
              <a:rPr lang="sk-SK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13 . 30 =</a:t>
            </a:r>
          </a:p>
          <a:p>
            <a:pPr algn="r">
              <a:buNone/>
            </a:pPr>
            <a:r>
              <a:rPr lang="sk-SK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40. </a:t>
            </a:r>
            <a:r>
              <a:rPr lang="sk-SK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60 =</a:t>
            </a:r>
          </a:p>
          <a:p>
            <a:pPr algn="r">
              <a:buNone/>
            </a:pPr>
            <a:r>
              <a:rPr lang="sk-SK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12 </a:t>
            </a:r>
            <a:r>
              <a:rPr lang="sk-SK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400 =</a:t>
            </a:r>
          </a:p>
          <a:p>
            <a:pPr algn="r">
              <a:buNone/>
            </a:pPr>
            <a:r>
              <a:rPr lang="sk-SK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500 </a:t>
            </a:r>
            <a:r>
              <a:rPr lang="sk-SK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800 =</a:t>
            </a:r>
          </a:p>
          <a:p>
            <a:pPr algn="r">
              <a:buNone/>
            </a:pPr>
            <a:r>
              <a:rPr lang="sk-SK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60 </a:t>
            </a:r>
            <a:r>
              <a:rPr lang="sk-SK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600 =</a:t>
            </a:r>
          </a:p>
          <a:p>
            <a:pPr algn="r">
              <a:buNone/>
            </a:pPr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  <a:endParaRPr lang="sk-SK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5" name="Zástupný symbol obsahu 24"/>
          <p:cNvSpPr>
            <a:spLocks noGrp="1"/>
          </p:cNvSpPr>
          <p:nvPr>
            <p:ph sz="half" idx="2"/>
          </p:nvPr>
        </p:nvSpPr>
        <p:spPr>
          <a:xfrm>
            <a:off x="3500430" y="1142984"/>
            <a:ext cx="4572032" cy="5357850"/>
          </a:xfrm>
          <a:solidFill>
            <a:schemeClr val="tx1"/>
          </a:solidFill>
        </p:spPr>
        <p:txBody>
          <a:bodyPr/>
          <a:lstStyle/>
          <a:p>
            <a:endParaRPr lang="sk-SK" dirty="0"/>
          </a:p>
        </p:txBody>
      </p:sp>
      <p:cxnSp>
        <p:nvCxnSpPr>
          <p:cNvPr id="28" name="Rovná spojnica 27"/>
          <p:cNvCxnSpPr/>
          <p:nvPr/>
        </p:nvCxnSpPr>
        <p:spPr>
          <a:xfrm>
            <a:off x="3500430" y="2143116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/>
          <p:cNvCxnSpPr/>
          <p:nvPr/>
        </p:nvCxnSpPr>
        <p:spPr>
          <a:xfrm>
            <a:off x="3500430" y="3000372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>
            <a:off x="3500430" y="3786190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>
            <a:off x="3500430" y="4572008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nica 35"/>
          <p:cNvCxnSpPr/>
          <p:nvPr/>
        </p:nvCxnSpPr>
        <p:spPr>
          <a:xfrm>
            <a:off x="3500430" y="5429264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>
            <a:off x="3500430" y="6286520"/>
            <a:ext cx="45720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  <a:noFill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Skús sám:</a:t>
            </a:r>
            <a:endParaRPr lang="sk-SK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0" y="1571612"/>
            <a:ext cx="1685908" cy="4597401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. 7 =</a:t>
            </a:r>
          </a:p>
          <a:p>
            <a:pPr>
              <a:buNone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 . 4 =</a:t>
            </a:r>
          </a:p>
          <a:p>
            <a:pPr>
              <a:buNone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 . 8 =</a:t>
            </a:r>
          </a:p>
          <a:p>
            <a:pPr>
              <a:buNone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 . 3 =</a:t>
            </a:r>
          </a:p>
          <a:p>
            <a:pPr>
              <a:buNone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 . 3 =</a:t>
            </a:r>
          </a:p>
          <a:p>
            <a:pPr>
              <a:buNone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80 . 7 =</a:t>
            </a:r>
          </a:p>
          <a:p>
            <a:pPr>
              <a:buNone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90 . 5 =</a:t>
            </a:r>
          </a:p>
          <a:p>
            <a:pPr>
              <a:buNone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 . 2 =</a:t>
            </a:r>
          </a:p>
          <a:p>
            <a:pPr>
              <a:buNone/>
            </a:pPr>
            <a:endParaRPr lang="sk-SK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ástupný symbol obsahu 3"/>
          <p:cNvSpPr txBox="1">
            <a:spLocks/>
          </p:cNvSpPr>
          <p:nvPr/>
        </p:nvSpPr>
        <p:spPr>
          <a:xfrm>
            <a:off x="2500298" y="1643050"/>
            <a:ext cx="2143140" cy="4525963"/>
          </a:xfrm>
          <a:prstGeom prst="rect">
            <a:avLst/>
          </a:prstGeom>
          <a:solidFill>
            <a:schemeClr val="bg1"/>
          </a:solidFill>
        </p:spPr>
        <p:txBody>
          <a:bodyPr vert="horz" anchor="t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sk-SK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 . 400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sk-SK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0 . 800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 . 700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sk-SK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. 900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6 000 . 1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sk-SK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3 000 . 3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5 000 . 2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sk-SK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9 000 . 6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sk-SK" sz="32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obsahu 3"/>
          <p:cNvSpPr txBox="1">
            <a:spLocks/>
          </p:cNvSpPr>
          <p:nvPr/>
        </p:nvSpPr>
        <p:spPr>
          <a:xfrm>
            <a:off x="6072198" y="1643050"/>
            <a:ext cx="2143140" cy="4525963"/>
          </a:xfrm>
          <a:prstGeom prst="rect">
            <a:avLst/>
          </a:prstGeom>
          <a:solidFill>
            <a:schemeClr val="bg1"/>
          </a:solidFill>
        </p:spPr>
        <p:txBody>
          <a:bodyPr vert="horz" anchor="t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sk-SK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 . 0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60 . 1=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sk-SK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 . 800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2 000 . 4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sk-SK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 . 400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 . 2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sk-SK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 . 600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sk-SK" sz="320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125 . 10 =</a:t>
            </a:r>
            <a:endParaRPr kumimoji="0" lang="sk-SK" sz="32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sk-SK" sz="32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500166" y="1643050"/>
            <a:ext cx="64294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35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1500166" y="2214554"/>
            <a:ext cx="64294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36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500166" y="2786058"/>
            <a:ext cx="64294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48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500166" y="3357562"/>
            <a:ext cx="64294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12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1571604" y="3929066"/>
            <a:ext cx="92869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150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1571604" y="4500570"/>
            <a:ext cx="92869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560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1571604" y="5000636"/>
            <a:ext cx="92869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450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571604" y="5572140"/>
            <a:ext cx="92869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60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4357686" y="1643050"/>
            <a:ext cx="121444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2 400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357686" y="2143116"/>
            <a:ext cx="42862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4357686" y="2714620"/>
            <a:ext cx="121444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2 100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4357686" y="3286124"/>
            <a:ext cx="121444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1 800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4643438" y="3857628"/>
            <a:ext cx="121444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6 000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4643438" y="4429132"/>
            <a:ext cx="121444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9 000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4643438" y="5000636"/>
            <a:ext cx="142876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10 000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4643438" y="5572140"/>
            <a:ext cx="142876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54 000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7715240" y="1643050"/>
            <a:ext cx="71441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7715240" y="2214554"/>
            <a:ext cx="71441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60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7715240" y="2786058"/>
            <a:ext cx="142876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smtClean="0">
                <a:solidFill>
                  <a:schemeClr val="bg1"/>
                </a:solidFill>
              </a:rPr>
              <a:t>4 </a:t>
            </a:r>
            <a:r>
              <a:rPr lang="sk-SK" sz="3200" dirty="0" smtClean="0">
                <a:solidFill>
                  <a:schemeClr val="bg1"/>
                </a:solidFill>
              </a:rPr>
              <a:t>000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8072462" y="3357562"/>
            <a:ext cx="128588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8 000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8001024" y="3857628"/>
            <a:ext cx="128588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2 800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8001024" y="4429132"/>
            <a:ext cx="71438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80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8001024" y="5000636"/>
            <a:ext cx="128588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1 800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8001024" y="5572140"/>
            <a:ext cx="128588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1 250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2500298" y="6273225"/>
            <a:ext cx="192882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solidFill>
                  <a:schemeClr val="bg1"/>
                </a:solidFill>
              </a:rPr>
              <a:t>Kontrola</a:t>
            </a:r>
            <a:endParaRPr lang="sk-SK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571472" y="1571612"/>
            <a:ext cx="8572528" cy="43577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14290"/>
            <a:ext cx="7239000" cy="89156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sk-SK" dirty="0" smtClean="0"/>
              <a:t>Takto sa ideme učiť násobiť: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357290" y="1714488"/>
            <a:ext cx="10001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452</a:t>
            </a:r>
          </a:p>
          <a:p>
            <a:r>
              <a:rPr lang="sk-SK" sz="3200" dirty="0" smtClean="0">
                <a:solidFill>
                  <a:schemeClr val="bg1"/>
                </a:solidFill>
              </a:rPr>
              <a:t>. </a:t>
            </a:r>
            <a:r>
              <a:rPr lang="sk-SK" sz="3200" dirty="0" smtClean="0">
                <a:solidFill>
                  <a:srgbClr val="663300"/>
                </a:solidFill>
              </a:rPr>
              <a:t>7</a:t>
            </a:r>
            <a:r>
              <a:rPr lang="sk-SK" sz="3200" dirty="0" smtClean="0">
                <a:solidFill>
                  <a:srgbClr val="000099"/>
                </a:solidFill>
              </a:rPr>
              <a:t>3</a:t>
            </a:r>
            <a:endParaRPr lang="sk-SK" sz="3200" dirty="0">
              <a:solidFill>
                <a:srgbClr val="000099"/>
              </a:solidFill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1285852" y="2786058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3143240" y="178592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0099"/>
                </a:solidFill>
              </a:rPr>
              <a:t>3</a:t>
            </a:r>
            <a:r>
              <a:rPr lang="sk-SK" sz="2400" dirty="0" smtClean="0">
                <a:solidFill>
                  <a:schemeClr val="bg1"/>
                </a:solidFill>
              </a:rPr>
              <a:t> . 2 =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214810" y="178592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</a:t>
            </a:r>
            <a:endParaRPr lang="sk-SK" sz="240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857752" y="1785926"/>
            <a:ext cx="307183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bg1"/>
                </a:solidFill>
              </a:rPr>
              <a:t>napíšem.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143240" y="228599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0099"/>
                </a:solidFill>
              </a:rPr>
              <a:t>3</a:t>
            </a:r>
            <a:r>
              <a:rPr lang="sk-SK" sz="2400" dirty="0" smtClean="0">
                <a:solidFill>
                  <a:schemeClr val="bg1"/>
                </a:solidFill>
              </a:rPr>
              <a:t> . 5 =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214810" y="22859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1</a:t>
            </a:r>
            <a:r>
              <a:rPr lang="sk-SK" sz="2400" b="1" dirty="0" smtClean="0">
                <a:solidFill>
                  <a:srgbClr val="FF0000"/>
                </a:solidFill>
              </a:rPr>
              <a:t>5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4857752" y="2285992"/>
            <a:ext cx="300039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5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bg1"/>
                </a:solidFill>
              </a:rPr>
              <a:t>napíšem, 1 mi ostala.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1857356" y="285749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</a:t>
            </a:r>
            <a:endParaRPr lang="sk-SK" sz="2400" b="1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643042" y="285749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5</a:t>
            </a:r>
            <a:endParaRPr lang="sk-SK" sz="24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1214414" y="285749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 w="24500" cmpd="dbl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1 3</a:t>
            </a:r>
            <a:endParaRPr lang="sk-SK" sz="2400" b="1" dirty="0">
              <a:ln w="24500" cmpd="dbl">
                <a:solidFill>
                  <a:srgbClr val="00B05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1643042" y="321468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 w="10541" cmpd="sng">
                  <a:solidFill>
                    <a:srgbClr val="000099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sk-SK" sz="2400" b="1" dirty="0">
              <a:ln w="10541" cmpd="sng">
                <a:solidFill>
                  <a:srgbClr val="000099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3143240" y="278605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0099"/>
                </a:solidFill>
              </a:rPr>
              <a:t>3</a:t>
            </a:r>
            <a:r>
              <a:rPr lang="sk-SK" sz="2400" dirty="0" smtClean="0">
                <a:solidFill>
                  <a:schemeClr val="bg1"/>
                </a:solidFill>
              </a:rPr>
              <a:t> . 4 =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4214810" y="278605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12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4857752" y="2786058"/>
            <a:ext cx="300039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12 + 1 = 1</a:t>
            </a:r>
            <a:r>
              <a:rPr lang="sk-SK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r>
              <a:rPr lang="sk-SK" dirty="0" smtClean="0">
                <a:solidFill>
                  <a:schemeClr val="bg1"/>
                </a:solidFill>
              </a:rPr>
              <a:t>, </a:t>
            </a:r>
            <a:r>
              <a:rPr lang="sk-SK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13</a:t>
            </a:r>
            <a:r>
              <a:rPr lang="sk-SK" dirty="0" smtClean="0">
                <a:solidFill>
                  <a:schemeClr val="bg1"/>
                </a:solidFill>
              </a:rPr>
              <a:t> napíšem. 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3143240" y="350043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663300"/>
                </a:solidFill>
              </a:rPr>
              <a:t>7</a:t>
            </a:r>
            <a:r>
              <a:rPr lang="sk-SK" sz="2400" dirty="0" smtClean="0">
                <a:solidFill>
                  <a:schemeClr val="bg1"/>
                </a:solidFill>
              </a:rPr>
              <a:t> . 2 =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4214810" y="350043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1</a:t>
            </a:r>
            <a:r>
              <a:rPr lang="sk-SK" sz="2400" b="1" dirty="0" smtClean="0">
                <a:ln w="10541" cmpd="sng">
                  <a:solidFill>
                    <a:srgbClr val="000099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sk-SK" sz="2400" dirty="0">
              <a:ln w="10541" cmpd="sng">
                <a:solidFill>
                  <a:srgbClr val="000099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17410" name="Picture 2" descr="http://www.beruska8.cz/deti/skola1/3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14916"/>
            <a:ext cx="1928794" cy="1928794"/>
          </a:xfrm>
          <a:prstGeom prst="rect">
            <a:avLst/>
          </a:prstGeom>
          <a:noFill/>
        </p:spPr>
      </p:pic>
      <p:cxnSp>
        <p:nvCxnSpPr>
          <p:cNvPr id="26" name="Rovná spojnica 25"/>
          <p:cNvCxnSpPr/>
          <p:nvPr/>
        </p:nvCxnSpPr>
        <p:spPr>
          <a:xfrm>
            <a:off x="3214678" y="3357562"/>
            <a:ext cx="500066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BlokTextu 26"/>
          <p:cNvSpPr txBox="1"/>
          <p:nvPr/>
        </p:nvSpPr>
        <p:spPr>
          <a:xfrm>
            <a:off x="4929190" y="3500438"/>
            <a:ext cx="300039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 w="10541" cmpd="sng">
                  <a:solidFill>
                    <a:srgbClr val="000099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bg1"/>
                </a:solidFill>
              </a:rPr>
              <a:t>napíšem, 1 mi ostala.</a:t>
            </a:r>
            <a:endParaRPr lang="sk-SK" dirty="0"/>
          </a:p>
        </p:txBody>
      </p:sp>
      <p:sp>
        <p:nvSpPr>
          <p:cNvPr id="28" name="BlokTextu 27"/>
          <p:cNvSpPr txBox="1"/>
          <p:nvPr/>
        </p:nvSpPr>
        <p:spPr>
          <a:xfrm>
            <a:off x="3143240" y="392906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663300"/>
                </a:solidFill>
              </a:rPr>
              <a:t>7</a:t>
            </a:r>
            <a:r>
              <a:rPr lang="sk-SK" sz="2400" dirty="0" smtClean="0">
                <a:solidFill>
                  <a:schemeClr val="bg1"/>
                </a:solidFill>
              </a:rPr>
              <a:t> . 5 =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4143372" y="392906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35</a:t>
            </a:r>
            <a:endParaRPr lang="sk-SK" sz="2400" dirty="0">
              <a:ln w="10541" cmpd="sng">
                <a:solidFill>
                  <a:srgbClr val="000099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4929190" y="3929066"/>
            <a:ext cx="385765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35 + 1 = 3</a:t>
            </a:r>
            <a:r>
              <a:rPr lang="sk-SK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r>
              <a:rPr lang="sk-SK" dirty="0" smtClean="0">
                <a:solidFill>
                  <a:schemeClr val="bg1"/>
                </a:solidFill>
              </a:rPr>
              <a:t>, </a:t>
            </a:r>
            <a:r>
              <a:rPr lang="sk-SK" sz="2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r>
              <a:rPr lang="sk-SK" dirty="0" smtClean="0">
                <a:solidFill>
                  <a:schemeClr val="bg1"/>
                </a:solidFill>
              </a:rPr>
              <a:t> napíšem, 3 mi ostali. 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1428728" y="321468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2" name="BlokTextu 31"/>
          <p:cNvSpPr txBox="1"/>
          <p:nvPr/>
        </p:nvSpPr>
        <p:spPr>
          <a:xfrm>
            <a:off x="3143240" y="435769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663300"/>
                </a:solidFill>
              </a:rPr>
              <a:t>7</a:t>
            </a:r>
            <a:r>
              <a:rPr lang="sk-SK" sz="2400" dirty="0" smtClean="0">
                <a:solidFill>
                  <a:schemeClr val="bg1"/>
                </a:solidFill>
              </a:rPr>
              <a:t> . 4 =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33" name="BlokTextu 32"/>
          <p:cNvSpPr txBox="1"/>
          <p:nvPr/>
        </p:nvSpPr>
        <p:spPr>
          <a:xfrm>
            <a:off x="4143372" y="435769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28</a:t>
            </a:r>
            <a:endParaRPr lang="sk-SK" sz="2400" dirty="0">
              <a:ln w="10541" cmpd="sng">
                <a:solidFill>
                  <a:srgbClr val="000099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4929190" y="4357694"/>
            <a:ext cx="385765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28 + 3 = </a:t>
            </a:r>
            <a:r>
              <a:rPr lang="sk-SK" b="1" dirty="0" smtClean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31</a:t>
            </a:r>
            <a:r>
              <a:rPr lang="sk-SK" dirty="0" smtClean="0">
                <a:solidFill>
                  <a:schemeClr val="bg1"/>
                </a:solidFill>
              </a:rPr>
              <a:t>, </a:t>
            </a:r>
            <a:r>
              <a:rPr lang="sk-SK" sz="2400" b="1" dirty="0" smtClean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31</a:t>
            </a:r>
            <a:r>
              <a:rPr lang="sk-SK" dirty="0" smtClean="0">
                <a:solidFill>
                  <a:schemeClr val="bg1"/>
                </a:solidFill>
              </a:rPr>
              <a:t> napíšem. 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1000100" y="321468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ln w="24500" cmpd="dbl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31</a:t>
            </a:r>
            <a:endParaRPr lang="sk-SK" sz="2400" b="1" dirty="0">
              <a:ln w="24500" cmpd="dbl">
                <a:solidFill>
                  <a:schemeClr val="accent3">
                    <a:lumMod val="7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cxnSp>
        <p:nvCxnSpPr>
          <p:cNvPr id="36" name="Rovná spojnica 35"/>
          <p:cNvCxnSpPr/>
          <p:nvPr/>
        </p:nvCxnSpPr>
        <p:spPr>
          <a:xfrm>
            <a:off x="3214678" y="4929198"/>
            <a:ext cx="500066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>
            <a:off x="1000100" y="3643314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BlokTextu 38"/>
          <p:cNvSpPr txBox="1"/>
          <p:nvPr/>
        </p:nvSpPr>
        <p:spPr>
          <a:xfrm>
            <a:off x="3214678" y="5072074"/>
            <a:ext cx="35719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Na záver všetko sčítam.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40" name="BlokTextu 39"/>
          <p:cNvSpPr txBox="1"/>
          <p:nvPr/>
        </p:nvSpPr>
        <p:spPr>
          <a:xfrm>
            <a:off x="1071538" y="364331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 w="24500" cmpd="dbl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32 996</a:t>
            </a:r>
            <a:endParaRPr lang="sk-SK" sz="2400" b="1" dirty="0">
              <a:ln w="24500" cmpd="dbl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/>
      <p:bldP spid="34" grpId="0" animBg="1"/>
      <p:bldP spid="35" grpId="0"/>
      <p:bldP spid="39" grpId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2D050"/>
            </a:gs>
            <a:gs pos="84000">
              <a:srgbClr val="FFC000"/>
            </a:gs>
            <a:gs pos="8400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3614734" cy="1143000"/>
          </a:xfrm>
        </p:spPr>
        <p:txBody>
          <a:bodyPr/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Vypočítaj: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9416"/>
            <a:ext cx="9144000" cy="4846320"/>
          </a:xfr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    53                17		     81		153	         </a:t>
            </a:r>
          </a:p>
          <a:p>
            <a:pPr>
              <a:buNone/>
            </a:pPr>
            <a:r>
              <a:rPr lang="sk-SK" dirty="0" smtClean="0"/>
              <a:t>  </a:t>
            </a:r>
            <a:r>
              <a:rPr lang="sk-SK" u="sng" dirty="0" smtClean="0"/>
              <a:t>. 49</a:t>
            </a:r>
            <a:r>
              <a:rPr lang="sk-SK" dirty="0" smtClean="0"/>
              <a:t>		     </a:t>
            </a:r>
            <a:r>
              <a:rPr lang="sk-SK" u="sng" dirty="0" smtClean="0"/>
              <a:t>. 83</a:t>
            </a:r>
            <a:r>
              <a:rPr lang="sk-SK" dirty="0" smtClean="0"/>
              <a:t>	            </a:t>
            </a:r>
            <a:r>
              <a:rPr lang="sk-SK" u="sng" dirty="0" smtClean="0"/>
              <a:t>.18</a:t>
            </a:r>
            <a:r>
              <a:rPr lang="sk-SK" dirty="0" smtClean="0"/>
              <a:t>                  </a:t>
            </a:r>
            <a:r>
              <a:rPr lang="sk-SK" u="sng" dirty="0" smtClean="0"/>
              <a:t>. 57</a:t>
            </a:r>
            <a:r>
              <a:rPr lang="sk-SK" dirty="0" smtClean="0"/>
              <a:t>        </a:t>
            </a:r>
          </a:p>
          <a:p>
            <a:pPr>
              <a:buNone/>
            </a:pPr>
            <a:endParaRPr lang="sk-SK" u="sng" dirty="0" smtClean="0"/>
          </a:p>
          <a:p>
            <a:pPr>
              <a:buNone/>
            </a:pPr>
            <a:endParaRPr lang="sk-SK" u="sng" dirty="0" smtClean="0"/>
          </a:p>
          <a:p>
            <a:pPr>
              <a:buNone/>
            </a:pPr>
            <a:endParaRPr lang="sk-SK" u="sng" dirty="0" smtClean="0"/>
          </a:p>
        </p:txBody>
      </p:sp>
      <p:pic>
        <p:nvPicPr>
          <p:cNvPr id="18434" name="Picture 2" descr="http://www.beruska8.cz/deti/serie1/17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3848" y="-142900"/>
            <a:ext cx="1150152" cy="1643074"/>
          </a:xfrm>
          <a:prstGeom prst="rect">
            <a:avLst/>
          </a:prstGeom>
          <a:noFill/>
        </p:spPr>
      </p:pic>
      <p:sp>
        <p:nvSpPr>
          <p:cNvPr id="7" name="Obláčik 6"/>
          <p:cNvSpPr/>
          <p:nvPr/>
        </p:nvSpPr>
        <p:spPr>
          <a:xfrm>
            <a:off x="4071934" y="0"/>
            <a:ext cx="3571900" cy="1214422"/>
          </a:xfrm>
          <a:prstGeom prst="cloudCallout">
            <a:avLst>
              <a:gd name="adj1" fmla="val 75845"/>
              <a:gd name="adj2" fmla="val 333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tx1"/>
                </a:solidFill>
              </a:rPr>
              <a:t>Kontrola</a:t>
            </a:r>
            <a:endParaRPr lang="sk-SK" sz="2000" dirty="0">
              <a:solidFill>
                <a:schemeClr val="tx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928662" y="6150114"/>
            <a:ext cx="742955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solidFill>
                  <a:schemeClr val="bg1"/>
                </a:solidFill>
              </a:rPr>
              <a:t>2 597, 1 411, 1 458, 8 721</a:t>
            </a:r>
            <a:endParaRPr lang="sk-SK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3614734" cy="1143000"/>
          </a:xfrm>
        </p:spPr>
        <p:txBody>
          <a:bodyPr/>
          <a:lstStyle/>
          <a:p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Vypočítaj: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9416"/>
            <a:ext cx="9144000" cy="4846320"/>
          </a:xfr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    945                         516		     		   3 504         </a:t>
            </a:r>
          </a:p>
          <a:p>
            <a:pPr>
              <a:buNone/>
            </a:pPr>
            <a:r>
              <a:rPr lang="sk-SK" dirty="0" smtClean="0"/>
              <a:t>    </a:t>
            </a:r>
            <a:r>
              <a:rPr lang="sk-SK" u="sng" dirty="0" smtClean="0"/>
              <a:t>. 23</a:t>
            </a:r>
            <a:r>
              <a:rPr lang="sk-SK" dirty="0" smtClean="0"/>
              <a:t>	                  </a:t>
            </a:r>
            <a:r>
              <a:rPr lang="sk-SK" u="sng" dirty="0" smtClean="0"/>
              <a:t>. 46</a:t>
            </a:r>
            <a:r>
              <a:rPr lang="sk-SK" dirty="0" smtClean="0"/>
              <a:t>	                             </a:t>
            </a:r>
            <a:r>
              <a:rPr lang="sk-SK" u="sng" dirty="0" smtClean="0"/>
              <a:t>.    38</a:t>
            </a:r>
            <a:r>
              <a:rPr lang="sk-SK" dirty="0" smtClean="0"/>
              <a:t>        </a:t>
            </a:r>
          </a:p>
          <a:p>
            <a:pPr>
              <a:buNone/>
            </a:pPr>
            <a:endParaRPr lang="sk-SK" u="sng" dirty="0" smtClean="0"/>
          </a:p>
          <a:p>
            <a:pPr>
              <a:buNone/>
            </a:pPr>
            <a:endParaRPr lang="sk-SK" u="sng" dirty="0" smtClean="0"/>
          </a:p>
          <a:p>
            <a:pPr>
              <a:buNone/>
            </a:pPr>
            <a:r>
              <a:rPr lang="sk-SK" u="sng" dirty="0" smtClean="0"/>
              <a:t> </a:t>
            </a:r>
          </a:p>
        </p:txBody>
      </p:sp>
      <p:pic>
        <p:nvPicPr>
          <p:cNvPr id="18434" name="Picture 2" descr="http://www.beruska8.cz/deti/serie1/17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3848" y="-142900"/>
            <a:ext cx="1150152" cy="1643074"/>
          </a:xfrm>
          <a:prstGeom prst="rect">
            <a:avLst/>
          </a:prstGeom>
          <a:noFill/>
        </p:spPr>
      </p:pic>
      <p:sp>
        <p:nvSpPr>
          <p:cNvPr id="7" name="Obláčik 6"/>
          <p:cNvSpPr/>
          <p:nvPr/>
        </p:nvSpPr>
        <p:spPr>
          <a:xfrm>
            <a:off x="4071934" y="0"/>
            <a:ext cx="3571900" cy="1214422"/>
          </a:xfrm>
          <a:prstGeom prst="cloudCallout">
            <a:avLst>
              <a:gd name="adj1" fmla="val 75845"/>
              <a:gd name="adj2" fmla="val 333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tx1"/>
                </a:solidFill>
              </a:rPr>
              <a:t>Kontrola</a:t>
            </a:r>
            <a:endParaRPr lang="sk-SK" sz="2000" dirty="0">
              <a:solidFill>
                <a:schemeClr val="tx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928662" y="6150114"/>
            <a:ext cx="742955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solidFill>
                  <a:schemeClr val="bg1"/>
                </a:solidFill>
              </a:rPr>
              <a:t>21 735, 23 736, 133 152</a:t>
            </a:r>
            <a:endParaRPr lang="sk-SK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3614734" cy="1143000"/>
          </a:xfrm>
        </p:spPr>
        <p:txBody>
          <a:bodyPr/>
          <a:lstStyle/>
          <a:p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Vypočítaj: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9416"/>
            <a:ext cx="9144000" cy="4846320"/>
          </a:xfr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    5 781                       8 032	     		   12 409         </a:t>
            </a:r>
          </a:p>
          <a:p>
            <a:pPr>
              <a:buNone/>
            </a:pPr>
            <a:r>
              <a:rPr lang="sk-SK" dirty="0" smtClean="0"/>
              <a:t>    </a:t>
            </a:r>
            <a:r>
              <a:rPr lang="sk-SK" u="sng" dirty="0" smtClean="0"/>
              <a:t>.    19</a:t>
            </a:r>
            <a:r>
              <a:rPr lang="sk-SK" dirty="0" smtClean="0"/>
              <a:t>	                  </a:t>
            </a:r>
            <a:r>
              <a:rPr lang="sk-SK" u="sng" dirty="0" smtClean="0"/>
              <a:t>.     76</a:t>
            </a:r>
            <a:r>
              <a:rPr lang="sk-SK" dirty="0" smtClean="0"/>
              <a:t>                           </a:t>
            </a:r>
            <a:r>
              <a:rPr lang="sk-SK" u="sng" dirty="0" smtClean="0"/>
              <a:t>.    </a:t>
            </a:r>
            <a:r>
              <a:rPr lang="sk-SK" sz="2800" u="sng" dirty="0" smtClean="0"/>
              <a:t>  </a:t>
            </a:r>
            <a:r>
              <a:rPr lang="sk-SK" u="sng" dirty="0" smtClean="0"/>
              <a:t>28</a:t>
            </a:r>
            <a:r>
              <a:rPr lang="sk-SK" dirty="0" smtClean="0"/>
              <a:t>        </a:t>
            </a:r>
          </a:p>
          <a:p>
            <a:pPr>
              <a:buNone/>
            </a:pPr>
            <a:endParaRPr lang="sk-SK" u="sng" dirty="0" smtClean="0"/>
          </a:p>
          <a:p>
            <a:pPr>
              <a:buNone/>
            </a:pPr>
            <a:endParaRPr lang="sk-SK" u="sng" dirty="0" smtClean="0"/>
          </a:p>
          <a:p>
            <a:pPr>
              <a:buNone/>
            </a:pPr>
            <a:r>
              <a:rPr lang="sk-SK" u="sng" dirty="0" smtClean="0"/>
              <a:t> </a:t>
            </a:r>
          </a:p>
        </p:txBody>
      </p:sp>
      <p:pic>
        <p:nvPicPr>
          <p:cNvPr id="18434" name="Picture 2" descr="http://www.beruska8.cz/deti/serie1/17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3848" y="-142900"/>
            <a:ext cx="1150152" cy="1643074"/>
          </a:xfrm>
          <a:prstGeom prst="rect">
            <a:avLst/>
          </a:prstGeom>
          <a:noFill/>
        </p:spPr>
      </p:pic>
      <p:sp>
        <p:nvSpPr>
          <p:cNvPr id="7" name="Obláčik 6"/>
          <p:cNvSpPr/>
          <p:nvPr/>
        </p:nvSpPr>
        <p:spPr>
          <a:xfrm>
            <a:off x="4071934" y="0"/>
            <a:ext cx="3571900" cy="1214422"/>
          </a:xfrm>
          <a:prstGeom prst="cloudCallout">
            <a:avLst>
              <a:gd name="adj1" fmla="val 75845"/>
              <a:gd name="adj2" fmla="val 333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tx1"/>
                </a:solidFill>
              </a:rPr>
              <a:t>Kontrola</a:t>
            </a:r>
            <a:endParaRPr lang="sk-SK" sz="2000" dirty="0">
              <a:solidFill>
                <a:schemeClr val="tx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928662" y="6150114"/>
            <a:ext cx="742955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solidFill>
                  <a:schemeClr val="bg1"/>
                </a:solidFill>
              </a:rPr>
              <a:t>109 839, 610 432, 347 452</a:t>
            </a:r>
            <a:endParaRPr lang="sk-SK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3614734" cy="1143000"/>
          </a:xfrm>
        </p:spPr>
        <p:txBody>
          <a:bodyPr/>
          <a:lstStyle/>
          <a:p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Vypočítaj: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9416"/>
            <a:ext cx="9144000" cy="4846320"/>
          </a:xfr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    	73 002                       			99 999	</a:t>
            </a:r>
          </a:p>
          <a:p>
            <a:pPr>
              <a:buNone/>
            </a:pPr>
            <a:r>
              <a:rPr lang="sk-SK" dirty="0" smtClean="0"/>
              <a:t>    	</a:t>
            </a:r>
            <a:r>
              <a:rPr lang="sk-SK" u="sng" dirty="0" smtClean="0"/>
              <a:t>.      55</a:t>
            </a:r>
            <a:r>
              <a:rPr lang="sk-SK" dirty="0" smtClean="0"/>
              <a:t>                        		</a:t>
            </a:r>
            <a:r>
              <a:rPr lang="sk-SK" u="sng" dirty="0" smtClean="0"/>
              <a:t>.      76</a:t>
            </a:r>
            <a:r>
              <a:rPr lang="sk-SK" dirty="0" smtClean="0"/>
              <a:t>                           </a:t>
            </a:r>
          </a:p>
          <a:p>
            <a:pPr>
              <a:buNone/>
            </a:pPr>
            <a:endParaRPr lang="sk-SK" u="sng" dirty="0" smtClean="0"/>
          </a:p>
          <a:p>
            <a:pPr>
              <a:buNone/>
            </a:pPr>
            <a:r>
              <a:rPr lang="sk-SK" u="sng" dirty="0" smtClean="0"/>
              <a:t>  </a:t>
            </a:r>
          </a:p>
          <a:p>
            <a:pPr>
              <a:buNone/>
            </a:pPr>
            <a:r>
              <a:rPr lang="sk-SK" u="sng" dirty="0" smtClean="0"/>
              <a:t> </a:t>
            </a:r>
          </a:p>
        </p:txBody>
      </p:sp>
      <p:pic>
        <p:nvPicPr>
          <p:cNvPr id="18434" name="Picture 2" descr="http://www.beruska8.cz/deti/serie1/17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3848" y="-142900"/>
            <a:ext cx="1150152" cy="1643074"/>
          </a:xfrm>
          <a:prstGeom prst="rect">
            <a:avLst/>
          </a:prstGeom>
          <a:noFill/>
        </p:spPr>
      </p:pic>
      <p:sp>
        <p:nvSpPr>
          <p:cNvPr id="7" name="Obláčik 6"/>
          <p:cNvSpPr/>
          <p:nvPr/>
        </p:nvSpPr>
        <p:spPr>
          <a:xfrm>
            <a:off x="4071934" y="0"/>
            <a:ext cx="3571900" cy="1214422"/>
          </a:xfrm>
          <a:prstGeom prst="cloudCallout">
            <a:avLst>
              <a:gd name="adj1" fmla="val 75845"/>
              <a:gd name="adj2" fmla="val 333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chemeClr val="tx1"/>
                </a:solidFill>
              </a:rPr>
              <a:t>Kontrola</a:t>
            </a:r>
            <a:endParaRPr lang="sk-SK" sz="2000" dirty="0">
              <a:solidFill>
                <a:schemeClr val="tx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928662" y="6150114"/>
            <a:ext cx="742955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solidFill>
                  <a:schemeClr val="bg1"/>
                </a:solidFill>
              </a:rPr>
              <a:t>4 015 110, 7 599 924</a:t>
            </a:r>
            <a:endParaRPr lang="sk-SK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357</TotalTime>
  <Words>394</Words>
  <Application>Microsoft Office PowerPoint</Application>
  <PresentationFormat>Prezentácia na obrazovke (4:3)</PresentationFormat>
  <Paragraphs>140</Paragraphs>
  <Slides>10</Slides>
  <Notes>10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Technický</vt:lpstr>
      <vt:lpstr>Násobenie dvojciferným číslom</vt:lpstr>
      <vt:lpstr>Zopakuj si násobenie:</vt:lpstr>
      <vt:lpstr>Zopakuj si násobenie:</vt:lpstr>
      <vt:lpstr>Skús sám:</vt:lpstr>
      <vt:lpstr>Takto sa ideme učiť násobiť:</vt:lpstr>
      <vt:lpstr>Vypočítaj:</vt:lpstr>
      <vt:lpstr>Vypočítaj:</vt:lpstr>
      <vt:lpstr>Vypočítaj:</vt:lpstr>
      <vt:lpstr>Vypočítaj: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Násobenie jednociferným číslom</dc:title>
  <dc:creator>andrea</dc:creator>
  <cp:lastModifiedBy>Jarka</cp:lastModifiedBy>
  <cp:revision>38</cp:revision>
  <dcterms:created xsi:type="dcterms:W3CDTF">2008-12-02T18:31:45Z</dcterms:created>
  <dcterms:modified xsi:type="dcterms:W3CDTF">2020-03-24T23:08:28Z</dcterms:modified>
</cp:coreProperties>
</file>