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68" r:id="rId2"/>
    <p:sldId id="257" r:id="rId3"/>
    <p:sldId id="270" r:id="rId4"/>
    <p:sldId id="272" r:id="rId5"/>
    <p:sldId id="261" r:id="rId6"/>
    <p:sldId id="276" r:id="rId7"/>
    <p:sldId id="278" r:id="rId8"/>
    <p:sldId id="282" r:id="rId9"/>
    <p:sldId id="285" r:id="rId10"/>
    <p:sldId id="284" r:id="rId11"/>
    <p:sldId id="266" r:id="rId12"/>
    <p:sldId id="274" r:id="rId13"/>
    <p:sldId id="286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C22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=""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738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=""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049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8791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193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=""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794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=""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291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=""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592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=""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0509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=""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136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476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=""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3514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=""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716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774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67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k-SK" dirty="0" smtClean="0"/>
              <a:t>Prídavné mená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4432" y="3694233"/>
            <a:ext cx="4129616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4417" y="260350"/>
            <a:ext cx="10972800" cy="1143000"/>
          </a:xfrm>
          <a:ln w="76200" cmpd="tri">
            <a:solidFill>
              <a:srgbClr val="FF0000"/>
            </a:solidFill>
          </a:ln>
        </p:spPr>
        <p:txBody>
          <a:bodyPr/>
          <a:lstStyle/>
          <a:p>
            <a:r>
              <a:rPr lang="sk-SK" sz="3200" b="1" dirty="0">
                <a:solidFill>
                  <a:srgbClr val="FF0000"/>
                </a:solidFill>
              </a:rPr>
              <a:t>Urči druh prídavného mena v slovných spojeniach: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38199" y="2011680"/>
            <a:ext cx="10781581" cy="41605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sk-SK" dirty="0">
                <a:latin typeface="+mj-lt"/>
              </a:rPr>
              <a:t>šošovicový </a:t>
            </a:r>
            <a:r>
              <a:rPr lang="sk-SK" dirty="0" smtClean="0">
                <a:latin typeface="+mj-lt"/>
              </a:rPr>
              <a:t>prívarok - </a:t>
            </a:r>
            <a:r>
              <a:rPr lang="sk-SK" dirty="0" smtClean="0">
                <a:solidFill>
                  <a:srgbClr val="FF0000"/>
                </a:solidFill>
                <a:latin typeface="+mj-lt"/>
              </a:rPr>
              <a:t>vzťahové</a:t>
            </a:r>
            <a:endParaRPr lang="sk-SK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sk-SK" dirty="0">
                <a:latin typeface="+mj-lt"/>
              </a:rPr>
              <a:t>pomocná </a:t>
            </a:r>
            <a:r>
              <a:rPr lang="sk-SK" dirty="0" smtClean="0">
                <a:latin typeface="+mj-lt"/>
              </a:rPr>
              <a:t>ruka - </a:t>
            </a:r>
            <a:r>
              <a:rPr lang="sk-SK" dirty="0" smtClean="0">
                <a:solidFill>
                  <a:srgbClr val="FF0000"/>
                </a:solidFill>
                <a:latin typeface="+mj-lt"/>
              </a:rPr>
              <a:t>vzťahové</a:t>
            </a:r>
            <a:endParaRPr lang="sk-SK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sk-SK" dirty="0">
                <a:latin typeface="+mj-lt"/>
              </a:rPr>
              <a:t>strašný zážitok</a:t>
            </a:r>
          </a:p>
          <a:p>
            <a:pPr>
              <a:lnSpc>
                <a:spcPct val="90000"/>
              </a:lnSpc>
            </a:pPr>
            <a:r>
              <a:rPr lang="sk-SK" dirty="0">
                <a:latin typeface="+mj-lt"/>
              </a:rPr>
              <a:t>bledá tvár</a:t>
            </a:r>
          </a:p>
          <a:p>
            <a:pPr>
              <a:lnSpc>
                <a:spcPct val="90000"/>
              </a:lnSpc>
            </a:pPr>
            <a:r>
              <a:rPr lang="sk-SK" dirty="0">
                <a:latin typeface="+mj-lt"/>
              </a:rPr>
              <a:t>chlebová kôrka</a:t>
            </a:r>
          </a:p>
          <a:p>
            <a:pPr>
              <a:lnSpc>
                <a:spcPct val="90000"/>
              </a:lnSpc>
            </a:pPr>
            <a:r>
              <a:rPr lang="sk-SK" dirty="0">
                <a:latin typeface="+mj-lt"/>
              </a:rPr>
              <a:t>indiánsky náčelník</a:t>
            </a:r>
          </a:p>
          <a:p>
            <a:pPr>
              <a:lnSpc>
                <a:spcPct val="90000"/>
              </a:lnSpc>
            </a:pPr>
            <a:r>
              <a:rPr lang="sk-SK" dirty="0">
                <a:latin typeface="+mj-lt"/>
              </a:rPr>
              <a:t>hlavný čašník</a:t>
            </a:r>
          </a:p>
          <a:p>
            <a:pPr>
              <a:lnSpc>
                <a:spcPct val="90000"/>
              </a:lnSpc>
            </a:pPr>
            <a:r>
              <a:rPr lang="sk-SK" dirty="0">
                <a:latin typeface="+mj-lt"/>
              </a:rPr>
              <a:t>ľavý bok</a:t>
            </a:r>
          </a:p>
          <a:p>
            <a:pPr>
              <a:lnSpc>
                <a:spcPct val="90000"/>
              </a:lnSpc>
            </a:pPr>
            <a:r>
              <a:rPr lang="sk-SK" dirty="0">
                <a:latin typeface="+mj-lt"/>
              </a:rPr>
              <a:t>vlhký uterák</a:t>
            </a:r>
          </a:p>
          <a:p>
            <a:pPr>
              <a:lnSpc>
                <a:spcPct val="90000"/>
              </a:lnSpc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3871616-B64C-4448-A2D5-25380123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97" y="365125"/>
            <a:ext cx="11691891" cy="1325563"/>
          </a:xfrm>
        </p:spPr>
        <p:txBody>
          <a:bodyPr>
            <a:normAutofit/>
          </a:bodyPr>
          <a:lstStyle/>
          <a:p>
            <a:r>
              <a:rPr lang="sk-SK" sz="3200" dirty="0"/>
              <a:t>Vysvetli význam prídavných mien v slovných spojeniach</a:t>
            </a:r>
            <a:r>
              <a:rPr lang="sk-SK" sz="3200" dirty="0" smtClean="0"/>
              <a:t>.</a:t>
            </a:r>
            <a:endParaRPr lang="sk-SK" sz="2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7CA4BCBE-B11F-40E7-B6B6-F60EEC78E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9349596" cy="4481195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sk-SK" dirty="0">
                <a:latin typeface="+mj-lt"/>
              </a:rPr>
              <a:t>mať veľké oči			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sk-SK" dirty="0">
                <a:latin typeface="+mj-lt"/>
              </a:rPr>
              <a:t>mať malú dušičku		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sk-SK" dirty="0">
                <a:latin typeface="+mj-lt"/>
              </a:rPr>
              <a:t>robiť si z niekoho dobrý deň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sk-SK" dirty="0">
                <a:latin typeface="+mj-lt"/>
              </a:rPr>
              <a:t>lož má krátke nohy		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sk-SK" dirty="0">
                <a:latin typeface="+mj-lt"/>
              </a:rPr>
              <a:t>múdrejší ustúpi			</a:t>
            </a:r>
            <a:endParaRPr lang="sk-SK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j-lt"/>
            </a:endParaRP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sk-SK" dirty="0">
                <a:latin typeface="+mj-lt"/>
              </a:rPr>
              <a:t>mať zlé svedomie</a:t>
            </a:r>
          </a:p>
        </p:txBody>
      </p:sp>
    </p:spTree>
    <p:extLst>
      <p:ext uri="{BB962C8B-B14F-4D97-AF65-F5344CB8AC3E}">
        <p14:creationId xmlns="" xmlns:p14="http://schemas.microsoft.com/office/powerpoint/2010/main" val="409846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Doplňte správne </a:t>
            </a:r>
            <a:r>
              <a:rPr lang="sk-SK" b="1" dirty="0" err="1" smtClean="0"/>
              <a:t>i,í,y,ý</a:t>
            </a:r>
            <a:r>
              <a:rPr lang="sk-SK" b="1" dirty="0" smtClean="0"/>
              <a:t>!</a:t>
            </a:r>
            <a:br>
              <a:rPr lang="sk-SK" b="1" dirty="0" smtClean="0"/>
            </a:br>
            <a:endParaRPr lang="sk-SK" b="1" dirty="0" smtClean="0"/>
          </a:p>
        </p:txBody>
      </p:sp>
      <p:sp>
        <p:nvSpPr>
          <p:cNvPr id="9219" name="Zástupný symbol obsahu 2"/>
          <p:cNvSpPr>
            <a:spLocks noGrp="1"/>
          </p:cNvSpPr>
          <p:nvPr>
            <p:ph idx="1"/>
          </p:nvPr>
        </p:nvSpPr>
        <p:spPr>
          <a:xfrm>
            <a:off x="609600" y="2260121"/>
            <a:ext cx="10972800" cy="4064479"/>
          </a:xfrm>
        </p:spPr>
        <p:txBody>
          <a:bodyPr>
            <a:normAutofit fontScale="250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sk-SK" sz="3800" b="1" dirty="0" smtClean="0">
                <a:latin typeface="+mj-lt"/>
              </a:rPr>
              <a:t>   </a:t>
            </a:r>
            <a:r>
              <a:rPr lang="sk-SK" sz="9600" b="1" dirty="0" err="1" smtClean="0">
                <a:latin typeface="+mj-lt"/>
              </a:rPr>
              <a:t>výborn</a:t>
            </a:r>
            <a:r>
              <a:rPr lang="sk-SK" sz="9600" b="1" dirty="0" smtClean="0">
                <a:latin typeface="+mj-lt"/>
              </a:rPr>
              <a:t>___ žiaci,  s </a:t>
            </a:r>
            <a:r>
              <a:rPr lang="sk-SK" sz="9600" b="1" dirty="0" err="1" smtClean="0">
                <a:latin typeface="+mj-lt"/>
              </a:rPr>
              <a:t>babk__n___m</a:t>
            </a:r>
            <a:r>
              <a:rPr lang="sk-SK" sz="9600" b="1" dirty="0" smtClean="0">
                <a:latin typeface="+mj-lt"/>
              </a:rPr>
              <a:t>___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sk-SK" sz="9600" b="1" dirty="0" smtClean="0">
                <a:latin typeface="+mj-lt"/>
              </a:rPr>
              <a:t> očami, </a:t>
            </a:r>
            <a:r>
              <a:rPr lang="sk-SK" sz="9600" b="1" dirty="0" err="1" smtClean="0">
                <a:latin typeface="+mj-lt"/>
              </a:rPr>
              <a:t>mlad___m</a:t>
            </a:r>
            <a:r>
              <a:rPr lang="sk-SK" sz="9600" b="1" dirty="0" smtClean="0">
                <a:latin typeface="+mj-lt"/>
              </a:rPr>
              <a:t> športovcom_____,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sk-SK" sz="9600" b="1" dirty="0" smtClean="0">
                <a:latin typeface="+mj-lt"/>
              </a:rPr>
              <a:t> o </a:t>
            </a:r>
            <a:r>
              <a:rPr lang="sk-SK" sz="9600" b="1" dirty="0" err="1" smtClean="0">
                <a:latin typeface="+mj-lt"/>
              </a:rPr>
              <a:t>Ferkov___ch</a:t>
            </a:r>
            <a:r>
              <a:rPr lang="sk-SK" sz="9600" b="1" dirty="0" smtClean="0">
                <a:latin typeface="+mj-lt"/>
              </a:rPr>
              <a:t> slovách, nov____  deň,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sk-SK" sz="9600" b="1" dirty="0" smtClean="0">
                <a:latin typeface="+mj-lt"/>
              </a:rPr>
              <a:t> </a:t>
            </a:r>
            <a:r>
              <a:rPr lang="sk-SK" sz="9600" b="1" dirty="0" err="1" smtClean="0">
                <a:latin typeface="+mj-lt"/>
              </a:rPr>
              <a:t>mil</a:t>
            </a:r>
            <a:r>
              <a:rPr lang="sk-SK" sz="9600" b="1" dirty="0" smtClean="0">
                <a:latin typeface="+mj-lt"/>
              </a:rPr>
              <a:t>___ kamaráti, </a:t>
            </a:r>
            <a:r>
              <a:rPr lang="sk-SK" sz="9600" b="1" dirty="0" err="1" smtClean="0">
                <a:latin typeface="+mj-lt"/>
              </a:rPr>
              <a:t>star___m</a:t>
            </a:r>
            <a:r>
              <a:rPr lang="sk-SK" sz="9600" b="1" dirty="0" smtClean="0">
                <a:latin typeface="+mj-lt"/>
              </a:rPr>
              <a:t> hradom,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sk-SK" sz="9600" b="1" dirty="0" smtClean="0">
                <a:latin typeface="+mj-lt"/>
              </a:rPr>
              <a:t> </a:t>
            </a:r>
            <a:r>
              <a:rPr lang="sk-SK" sz="9600" b="1" dirty="0" err="1" smtClean="0">
                <a:latin typeface="+mj-lt"/>
              </a:rPr>
              <a:t>ps</a:t>
            </a:r>
            <a:r>
              <a:rPr lang="sk-SK" sz="9600" b="1" dirty="0" smtClean="0">
                <a:latin typeface="+mj-lt"/>
              </a:rPr>
              <a:t>____ záprah, so </a:t>
            </a:r>
            <a:r>
              <a:rPr lang="sk-SK" sz="9600" b="1" dirty="0" err="1" smtClean="0">
                <a:latin typeface="+mj-lt"/>
              </a:rPr>
              <a:t>včel___m</a:t>
            </a:r>
            <a:r>
              <a:rPr lang="sk-SK" sz="9600" b="1" dirty="0" smtClean="0">
                <a:latin typeface="+mj-lt"/>
              </a:rPr>
              <a:t> medom,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sk-SK" sz="9600" b="1" dirty="0" smtClean="0">
                <a:latin typeface="+mj-lt"/>
              </a:rPr>
              <a:t> s </a:t>
            </a:r>
            <a:r>
              <a:rPr lang="sk-SK" sz="9600" b="1" dirty="0" err="1" smtClean="0">
                <a:latin typeface="+mj-lt"/>
              </a:rPr>
              <a:t>vesel___m</a:t>
            </a:r>
            <a:r>
              <a:rPr lang="sk-SK" sz="9600" b="1" dirty="0" smtClean="0">
                <a:latin typeface="+mj-lt"/>
              </a:rPr>
              <a:t>____ dievčatami , </a:t>
            </a:r>
            <a:r>
              <a:rPr lang="sk-SK" sz="9600" b="1" dirty="0" err="1" smtClean="0">
                <a:latin typeface="+mj-lt"/>
              </a:rPr>
              <a:t>krajš</a:t>
            </a:r>
            <a:r>
              <a:rPr lang="sk-SK" sz="9600" b="1" dirty="0" smtClean="0">
                <a:latin typeface="+mj-lt"/>
              </a:rPr>
              <a:t>___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sk-SK" sz="9600" b="1" dirty="0" smtClean="0">
                <a:latin typeface="+mj-lt"/>
              </a:rPr>
              <a:t>sen , so </a:t>
            </a:r>
            <a:r>
              <a:rPr lang="sk-SK" sz="9600" b="1" dirty="0" err="1" smtClean="0">
                <a:latin typeface="+mj-lt"/>
              </a:rPr>
              <a:t>star</a:t>
            </a:r>
            <a:r>
              <a:rPr lang="sk-SK" sz="9600" b="1" dirty="0" smtClean="0">
                <a:latin typeface="+mj-lt"/>
              </a:rPr>
              <a:t>____ otcom, </a:t>
            </a:r>
            <a:r>
              <a:rPr lang="sk-SK" sz="9600" b="1" dirty="0" err="1" smtClean="0">
                <a:latin typeface="+mj-lt"/>
              </a:rPr>
              <a:t>krab___šalát</a:t>
            </a:r>
            <a:endParaRPr lang="sk-SK" sz="9600" b="1" dirty="0" smtClean="0">
              <a:latin typeface="+mj-lt"/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sk-SK" sz="9600" b="1" dirty="0" smtClean="0">
                <a:latin typeface="Arial Black" pitchFamily="34" charset="0"/>
              </a:rPr>
              <a:t>  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sk-SK" sz="9600" dirty="0" smtClean="0">
                <a:latin typeface="Arial Black" pitchFamily="34" charset="0"/>
              </a:rPr>
              <a:t>                 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6000" dirty="0" smtClean="0"/>
              <a:t>            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6000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10574"/>
          </a:xfrm>
        </p:spPr>
        <p:txBody>
          <a:bodyPr/>
          <a:lstStyle/>
          <a:p>
            <a:r>
              <a:rPr lang="sk-SK" dirty="0" smtClean="0"/>
              <a:t>Prajem vám pekný deň </a:t>
            </a:r>
            <a:r>
              <a:rPr lang="sk-SK" dirty="0" smtClean="0">
                <a:sym typeface="Wingdings" pitchFamily="2" charset="2"/>
              </a:rPr>
              <a:t>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005313" y="5669280"/>
            <a:ext cx="3624531" cy="4727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b="1" dirty="0" smtClean="0">
                <a:latin typeface="+mj-lt"/>
              </a:rPr>
              <a:t>Mgr. Miroslav Ferko</a:t>
            </a:r>
            <a:endParaRPr lang="sk-SK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4054355-7F30-4721-875D-6950395B1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k-SK" b="1" dirty="0">
                <a:ln/>
                <a:solidFill>
                  <a:schemeClr val="accent4"/>
                </a:solidFill>
              </a:rPr>
              <a:t>Prídavné mená </a:t>
            </a:r>
            <a:r>
              <a:rPr lang="sk-SK" b="1" dirty="0" smtClean="0">
                <a:ln/>
                <a:solidFill>
                  <a:schemeClr val="accent4"/>
                </a:solidFill>
              </a:rPr>
              <a:t>(2)</a:t>
            </a:r>
            <a:endParaRPr lang="sk-SK" dirty="0">
              <a:ln/>
              <a:solidFill>
                <a:srgbClr val="FF000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7DE25616-2028-4E92-BAE0-8EAE99F62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5" y="1690688"/>
            <a:ext cx="11868150" cy="50720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prídavné mená 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sú 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ohybný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a 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plnovýznamový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slovný druh</a:t>
            </a:r>
            <a:endParaRPr lang="sk-SK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sk-SK" dirty="0">
                <a:latin typeface="+mj-lt"/>
              </a:rPr>
              <a:t>ohybné = dajú sa </a:t>
            </a:r>
            <a:r>
              <a:rPr lang="sk-SK" dirty="0" smtClean="0">
                <a:latin typeface="+mj-lt"/>
              </a:rPr>
              <a:t>skloňovať/ohýbať (pekný, peknému, pekného)</a:t>
            </a:r>
            <a:endParaRPr lang="sk-SK" dirty="0">
              <a:latin typeface="+mj-lt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sk-SK" dirty="0">
                <a:latin typeface="+mj-lt"/>
              </a:rPr>
              <a:t>plnovýznamové = </a:t>
            </a:r>
            <a:r>
              <a:rPr lang="sk-SK" dirty="0" smtClean="0">
                <a:latin typeface="+mj-lt"/>
              </a:rPr>
              <a:t>nepotrebujú na vysvetlenie ďalšie slovo</a:t>
            </a:r>
            <a:endParaRPr lang="sk-SK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pomenúvajú vlastnosti podstatných mien a vlastnícke vzťahy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upresňujú 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podstatné mená </a:t>
            </a:r>
            <a:r>
              <a:rPr lang="sk-SK" sz="2400" dirty="0" smtClean="0">
                <a:latin typeface="+mj-lt"/>
              </a:rPr>
              <a:t>(brat </a:t>
            </a:r>
            <a:r>
              <a:rPr lang="sk-SK" sz="2400" dirty="0">
                <a:latin typeface="+mj-lt"/>
              </a:rPr>
              <a:t>– </a:t>
            </a:r>
            <a:r>
              <a:rPr lang="sk-SK" sz="2400" dirty="0" smtClean="0">
                <a:latin typeface="+mj-lt"/>
              </a:rPr>
              <a:t>mladší, starší ...)</a:t>
            </a:r>
            <a:endParaRPr lang="sk-SK" sz="2400" dirty="0"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zhodujú sa s podstatnými menami v rode, čísle a páde</a:t>
            </a:r>
            <a:endParaRPr lang="sk-SK" dirty="0">
              <a:solidFill>
                <a:srgbClr val="FF0000"/>
              </a:solidFill>
              <a:latin typeface="+mj-lt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sk-SK" dirty="0">
                <a:latin typeface="+mj-lt"/>
              </a:rPr>
              <a:t>GK </a:t>
            </a:r>
            <a:r>
              <a:rPr lang="sk-SK" dirty="0" err="1">
                <a:latin typeface="+mj-lt"/>
              </a:rPr>
              <a:t>príd</a:t>
            </a:r>
            <a:r>
              <a:rPr lang="sk-SK" dirty="0">
                <a:latin typeface="+mj-lt"/>
              </a:rPr>
              <a:t>. mien = GK </a:t>
            </a:r>
            <a:r>
              <a:rPr lang="sk-SK" dirty="0" err="1">
                <a:latin typeface="+mj-lt"/>
              </a:rPr>
              <a:t>podstat</a:t>
            </a:r>
            <a:r>
              <a:rPr lang="sk-SK" dirty="0">
                <a:latin typeface="+mj-lt"/>
              </a:rPr>
              <a:t>. mien, </a:t>
            </a:r>
            <a:r>
              <a:rPr lang="sk-SK" dirty="0">
                <a:solidFill>
                  <a:srgbClr val="FF0000"/>
                </a:solidFill>
                <a:latin typeface="+mj-lt"/>
              </a:rPr>
              <a:t>vzory majú odlišné</a:t>
            </a:r>
          </a:p>
        </p:txBody>
      </p:sp>
    </p:spTree>
    <p:extLst>
      <p:ext uri="{BB962C8B-B14F-4D97-AF65-F5344CB8AC3E}">
        <p14:creationId xmlns="" xmlns:p14="http://schemas.microsoft.com/office/powerpoint/2010/main" val="37685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Rozdelenie: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989138"/>
            <a:ext cx="11328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dirty="0">
                <a:solidFill>
                  <a:schemeClr val="accent2"/>
                </a:solidFill>
                <a:latin typeface="+mj-lt"/>
              </a:rPr>
              <a:t>akostné</a:t>
            </a:r>
            <a:r>
              <a:rPr lang="sk-SK" dirty="0">
                <a:latin typeface="+mj-lt"/>
              </a:rPr>
              <a:t> (dajú sa stupňovať)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dirty="0">
                <a:latin typeface="+mj-lt"/>
              </a:rPr>
              <a:t>	</a:t>
            </a:r>
            <a:r>
              <a:rPr lang="sk-SK" i="1" dirty="0">
                <a:latin typeface="+mj-lt"/>
              </a:rPr>
              <a:t>skromný – skromnejší – najskromnejší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k-SK" i="1" dirty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sk-SK" dirty="0">
                <a:solidFill>
                  <a:schemeClr val="accent2"/>
                </a:solidFill>
                <a:latin typeface="+mj-lt"/>
              </a:rPr>
              <a:t>vzťahové </a:t>
            </a:r>
            <a:r>
              <a:rPr lang="sk-SK" dirty="0">
                <a:latin typeface="+mj-lt"/>
              </a:rPr>
              <a:t>(vzťahujú sa na niečo)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dirty="0">
                <a:solidFill>
                  <a:schemeClr val="accent2"/>
                </a:solidFill>
                <a:latin typeface="+mj-lt"/>
              </a:rPr>
              <a:t>	</a:t>
            </a:r>
            <a:r>
              <a:rPr lang="sk-SK" i="1" dirty="0">
                <a:latin typeface="+mj-lt"/>
              </a:rPr>
              <a:t>fazuľová polievka (je z fazule)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k-SK" i="1" dirty="0">
              <a:solidFill>
                <a:schemeClr val="accent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sk-SK" dirty="0">
                <a:solidFill>
                  <a:schemeClr val="accent2"/>
                </a:solidFill>
                <a:latin typeface="+mj-lt"/>
              </a:rPr>
              <a:t>privlastňovacie </a:t>
            </a:r>
            <a:r>
              <a:rPr lang="sk-SK" dirty="0">
                <a:latin typeface="+mj-lt"/>
              </a:rPr>
              <a:t>(vyjadrujú vlastníctvo)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dirty="0">
                <a:latin typeface="+mj-lt"/>
              </a:rPr>
              <a:t>	</a:t>
            </a:r>
            <a:r>
              <a:rPr lang="sk-SK" i="1" dirty="0">
                <a:latin typeface="+mj-lt"/>
              </a:rPr>
              <a:t>Ferova ceruzka (patrí Ferovi)</a:t>
            </a:r>
            <a:endParaRPr lang="en-US" i="1" dirty="0">
              <a:latin typeface="+mj-lt"/>
            </a:endParaRPr>
          </a:p>
        </p:txBody>
      </p:sp>
      <p:pic>
        <p:nvPicPr>
          <p:cNvPr id="4" name="Picture 7" descr="pasovan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7198" y="976672"/>
            <a:ext cx="3865563" cy="2938462"/>
          </a:xfrm>
          <a:prstGeom prst="rect">
            <a:avLst/>
          </a:prstGeom>
          <a:noFill/>
          <a:ln w="76200" cmpd="tri">
            <a:solidFill>
              <a:srgbClr val="FF66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B050"/>
                </a:solidFill>
              </a:rPr>
              <a:t>Gramatické kategórie: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667" y="2205038"/>
            <a:ext cx="10668000" cy="3116262"/>
          </a:xfrm>
        </p:spPr>
        <p:txBody>
          <a:bodyPr/>
          <a:lstStyle/>
          <a:p>
            <a:r>
              <a:rPr lang="sk-SK" dirty="0">
                <a:solidFill>
                  <a:srgbClr val="FFFF00"/>
                </a:solidFill>
                <a:latin typeface="Elephant" pitchFamily="18" charset="0"/>
              </a:rPr>
              <a:t>Rod</a:t>
            </a:r>
            <a:r>
              <a:rPr lang="sk-SK" dirty="0">
                <a:solidFill>
                  <a:schemeClr val="accent2"/>
                </a:solidFill>
                <a:latin typeface="Elephant" pitchFamily="18" charset="0"/>
              </a:rPr>
              <a:t> </a:t>
            </a:r>
            <a:r>
              <a:rPr lang="sk-SK" dirty="0">
                <a:latin typeface="Elephant" pitchFamily="18" charset="0"/>
              </a:rPr>
              <a:t>(mužský/ženský/stredný)</a:t>
            </a:r>
          </a:p>
          <a:p>
            <a:pPr>
              <a:buFont typeface="Wingdings" pitchFamily="2" charset="2"/>
              <a:buNone/>
            </a:pPr>
            <a:endParaRPr lang="sk-SK" dirty="0">
              <a:solidFill>
                <a:schemeClr val="accent2"/>
              </a:solidFill>
              <a:latin typeface="Elephant" pitchFamily="18" charset="0"/>
            </a:endParaRPr>
          </a:p>
          <a:p>
            <a:r>
              <a:rPr lang="sk-SK" dirty="0">
                <a:solidFill>
                  <a:schemeClr val="accent2"/>
                </a:solidFill>
                <a:latin typeface="Elephant" pitchFamily="18" charset="0"/>
              </a:rPr>
              <a:t>Číslo</a:t>
            </a:r>
            <a:r>
              <a:rPr lang="sk-SK" dirty="0">
                <a:latin typeface="Elephant" pitchFamily="18" charset="0"/>
              </a:rPr>
              <a:t> (singulár/plurál)</a:t>
            </a:r>
          </a:p>
          <a:p>
            <a:pPr>
              <a:buFont typeface="Wingdings" pitchFamily="2" charset="2"/>
              <a:buNone/>
            </a:pPr>
            <a:endParaRPr lang="sk-SK" dirty="0">
              <a:latin typeface="Elephant" pitchFamily="18" charset="0"/>
            </a:endParaRPr>
          </a:p>
          <a:p>
            <a:r>
              <a:rPr lang="sk-SK" dirty="0">
                <a:solidFill>
                  <a:srgbClr val="FF0000"/>
                </a:solidFill>
                <a:latin typeface="Elephant" pitchFamily="18" charset="0"/>
              </a:rPr>
              <a:t>Pád</a:t>
            </a:r>
            <a:r>
              <a:rPr lang="sk-SK" dirty="0">
                <a:latin typeface="Elephant" pitchFamily="18" charset="0"/>
              </a:rPr>
              <a:t> (N/G/D/A/L/I)</a:t>
            </a:r>
            <a:endParaRPr lang="en-US" dirty="0">
              <a:latin typeface="Elephant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AA359C7D-4B45-49B7-B3C2-04217BBCD3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1">
            <a:extLst>
              <a:ext uri="{FF2B5EF4-FFF2-40B4-BE49-F238E27FC236}">
                <a16:creationId xmlns="" xmlns:a16="http://schemas.microsoft.com/office/drawing/2014/main" id="{A0DE92DF-4769-4DE9-93FD-EE31271850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-7110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44E0709-E1E8-4083-9D50-ABECE2C3F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67" y="0"/>
            <a:ext cx="7306625" cy="1800526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FFC000"/>
                </a:solidFill>
              </a:rPr>
              <a:t>Akostné prídavné mená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DCB88B1B-767C-4266-BD51-1555564F1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590675"/>
            <a:ext cx="8291746" cy="4924425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</a:pPr>
            <a:r>
              <a:rPr lang="sk-SK" sz="2400" dirty="0" smtClean="0">
                <a:latin typeface="+mj-lt"/>
              </a:rPr>
              <a:t>vyjadrujú </a:t>
            </a:r>
            <a:r>
              <a:rPr lang="sk-SK" sz="2400" b="1" dirty="0">
                <a:solidFill>
                  <a:srgbClr val="FF0000"/>
                </a:solidFill>
                <a:latin typeface="+mj-lt"/>
              </a:rPr>
              <a:t>akosť = kvalitu </a:t>
            </a:r>
            <a:r>
              <a:rPr lang="sk-SK" sz="2400" dirty="0">
                <a:latin typeface="+mj-lt"/>
              </a:rPr>
              <a:t>podstatného mena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</a:pP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! ich vznik nevieme vysvetliť, odvodiť !</a:t>
            </a:r>
          </a:p>
          <a:p>
            <a:pPr marL="457200" lvl="1" indent="0" eaLnBrk="0" fontAlgn="base" hangingPunct="0">
              <a:lnSpc>
                <a:spcPct val="150000"/>
              </a:lnSpc>
              <a:spcBef>
                <a:spcPct val="0"/>
              </a:spcBef>
              <a:buNone/>
            </a:pPr>
            <a:endPara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</a:pPr>
            <a:r>
              <a:rPr lang="sk-SK" sz="2400" dirty="0">
                <a:latin typeface="+mj-lt"/>
              </a:rPr>
              <a:t>na akostné prídavné mená sa pýtame </a:t>
            </a:r>
            <a:r>
              <a:rPr lang="sk-SK" sz="2400" b="1" dirty="0">
                <a:latin typeface="+mj-lt"/>
              </a:rPr>
              <a:t>otázkami</a:t>
            </a:r>
            <a:r>
              <a:rPr lang="sk-SK" sz="2400" dirty="0">
                <a:latin typeface="+mj-lt"/>
              </a:rPr>
              <a:t>: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</a:pPr>
            <a:r>
              <a:rPr lang="sk-SK" dirty="0">
                <a:solidFill>
                  <a:srgbClr val="FF0000"/>
                </a:solidFill>
                <a:latin typeface="+mj-lt"/>
              </a:rPr>
              <a:t>Aký?</a:t>
            </a:r>
            <a:r>
              <a:rPr lang="sk-SK" dirty="0">
                <a:latin typeface="+mj-lt"/>
              </a:rPr>
              <a:t>	</a:t>
            </a:r>
            <a:r>
              <a:rPr lang="sk-SK" b="1" i="1" dirty="0" smtClean="0">
                <a:latin typeface="+mj-lt"/>
              </a:rPr>
              <a:t>múdry</a:t>
            </a:r>
            <a:r>
              <a:rPr lang="sk-SK" i="1" dirty="0" smtClean="0">
                <a:latin typeface="+mj-lt"/>
              </a:rPr>
              <a:t> </a:t>
            </a:r>
            <a:r>
              <a:rPr lang="sk-SK" dirty="0">
                <a:latin typeface="+mj-lt"/>
              </a:rPr>
              <a:t>človek</a:t>
            </a:r>
            <a:r>
              <a:rPr lang="sk-SK" i="1" dirty="0">
                <a:latin typeface="+mj-lt"/>
              </a:rPr>
              <a:t>, </a:t>
            </a:r>
            <a:r>
              <a:rPr lang="sk-SK" b="1" i="1" dirty="0" smtClean="0">
                <a:latin typeface="+mj-lt"/>
              </a:rPr>
              <a:t>šikovná</a:t>
            </a:r>
            <a:r>
              <a:rPr lang="sk-SK" dirty="0" smtClean="0">
                <a:latin typeface="+mj-lt"/>
              </a:rPr>
              <a:t> dievčina</a:t>
            </a:r>
            <a:endParaRPr lang="sk-SK" dirty="0">
              <a:latin typeface="+mj-lt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</a:pPr>
            <a:r>
              <a:rPr lang="sk-SK" dirty="0">
                <a:solidFill>
                  <a:srgbClr val="FF0000"/>
                </a:solidFill>
                <a:latin typeface="+mj-lt"/>
              </a:rPr>
              <a:t>Aká?</a:t>
            </a:r>
            <a:r>
              <a:rPr lang="sk-SK" dirty="0">
                <a:latin typeface="+mj-lt"/>
              </a:rPr>
              <a:t>	</a:t>
            </a:r>
            <a:r>
              <a:rPr lang="sk-SK" b="1" i="1" dirty="0" smtClean="0">
                <a:latin typeface="+mj-lt"/>
              </a:rPr>
              <a:t>smutná </a:t>
            </a:r>
            <a:r>
              <a:rPr lang="sk-SK" dirty="0" smtClean="0">
                <a:latin typeface="+mj-lt"/>
              </a:rPr>
              <a:t> žena</a:t>
            </a:r>
            <a:r>
              <a:rPr lang="sk-SK" i="1" dirty="0" smtClean="0">
                <a:latin typeface="+mj-lt"/>
              </a:rPr>
              <a:t>, </a:t>
            </a:r>
            <a:r>
              <a:rPr lang="sk-SK" b="1" i="1" dirty="0" smtClean="0">
                <a:latin typeface="+mj-lt"/>
              </a:rPr>
              <a:t>veselá</a:t>
            </a:r>
            <a:r>
              <a:rPr lang="sk-SK" i="1" dirty="0" smtClean="0">
                <a:latin typeface="+mj-lt"/>
              </a:rPr>
              <a:t> </a:t>
            </a:r>
            <a:r>
              <a:rPr lang="sk-SK" dirty="0" smtClean="0">
                <a:latin typeface="+mj-lt"/>
              </a:rPr>
              <a:t>pieseň</a:t>
            </a:r>
            <a:endParaRPr lang="sk-SK" dirty="0">
              <a:latin typeface="+mj-lt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</a:pPr>
            <a:r>
              <a:rPr lang="sk-SK" dirty="0">
                <a:solidFill>
                  <a:srgbClr val="FF0000"/>
                </a:solidFill>
                <a:latin typeface="+mj-lt"/>
              </a:rPr>
              <a:t>Aké?</a:t>
            </a:r>
            <a:r>
              <a:rPr lang="sk-SK" dirty="0">
                <a:latin typeface="+mj-lt"/>
              </a:rPr>
              <a:t>	</a:t>
            </a:r>
            <a:r>
              <a:rPr lang="sk-SK" b="1" i="1" dirty="0" err="1" smtClean="0">
                <a:latin typeface="+mj-lt"/>
              </a:rPr>
              <a:t>nepriaznívé</a:t>
            </a:r>
            <a:r>
              <a:rPr lang="sk-SK" b="1" i="1" dirty="0" smtClean="0">
                <a:latin typeface="+mj-lt"/>
              </a:rPr>
              <a:t> </a:t>
            </a:r>
            <a:r>
              <a:rPr lang="sk-SK" dirty="0">
                <a:latin typeface="+mj-lt"/>
              </a:rPr>
              <a:t>počasie,</a:t>
            </a:r>
            <a:r>
              <a:rPr lang="sk-SK" b="1" i="1" dirty="0">
                <a:latin typeface="+mj-lt"/>
              </a:rPr>
              <a:t> </a:t>
            </a:r>
            <a:r>
              <a:rPr lang="sk-SK" b="1" i="1" dirty="0" smtClean="0">
                <a:latin typeface="+mj-lt"/>
              </a:rPr>
              <a:t>malé</a:t>
            </a:r>
            <a:r>
              <a:rPr lang="sk-SK" i="1" dirty="0" smtClean="0">
                <a:latin typeface="+mj-lt"/>
              </a:rPr>
              <a:t> </a:t>
            </a:r>
            <a:r>
              <a:rPr lang="sk-SK" dirty="0">
                <a:latin typeface="+mj-lt"/>
              </a:rPr>
              <a:t>deti</a:t>
            </a:r>
          </a:p>
          <a:p>
            <a:pPr marL="457200" lvl="1" indent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sk-SK" sz="1600" dirty="0">
              <a:latin typeface="+mj-lt"/>
            </a:endParaRPr>
          </a:p>
        </p:txBody>
      </p:sp>
      <p:sp>
        <p:nvSpPr>
          <p:cNvPr id="12290" name="AutoShape 2" descr="Zborovna.sk – portál pre učiteľo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2292" name="AutoShape 4" descr="Zborovna.sk – portál pre učiteľo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9652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7234" y="894499"/>
            <a:ext cx="9720072" cy="409866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Vzťahové prídavné mená: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32012" y="1304365"/>
            <a:ext cx="11080376" cy="5004995"/>
          </a:xfrm>
        </p:spPr>
        <p:txBody>
          <a:bodyPr/>
          <a:lstStyle/>
          <a:p>
            <a:pPr>
              <a:buNone/>
            </a:pPr>
            <a:endParaRPr lang="sk-SK" sz="5400" b="1" u="sng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sk-SK" sz="3600" dirty="0" smtClean="0"/>
              <a:t>- </a:t>
            </a:r>
            <a:r>
              <a:rPr lang="sk-SK" sz="3600" dirty="0" smtClean="0">
                <a:latin typeface="+mj-lt"/>
              </a:rPr>
              <a:t>sú </a:t>
            </a:r>
            <a:r>
              <a:rPr lang="sk-SK" sz="3600" dirty="0" smtClean="0">
                <a:solidFill>
                  <a:srgbClr val="92D050"/>
                </a:solidFill>
                <a:latin typeface="+mj-lt"/>
              </a:rPr>
              <a:t>odvodené od iných slov </a:t>
            </a:r>
            <a:r>
              <a:rPr lang="sk-SK" sz="3600" dirty="0" smtClean="0">
                <a:latin typeface="+mj-lt"/>
              </a:rPr>
              <a:t>a </a:t>
            </a:r>
            <a:r>
              <a:rPr lang="sk-SK" sz="3600" dirty="0" smtClean="0">
                <a:solidFill>
                  <a:srgbClr val="92D050"/>
                </a:solidFill>
                <a:latin typeface="+mj-lt"/>
              </a:rPr>
              <a:t>vieme</a:t>
            </a:r>
            <a:r>
              <a:rPr lang="sk-SK" sz="3600" dirty="0" smtClean="0">
                <a:latin typeface="+mj-lt"/>
              </a:rPr>
              <a:t> vysvetliť, </a:t>
            </a:r>
            <a:r>
              <a:rPr lang="sk-SK" sz="3600" dirty="0" smtClean="0">
                <a:solidFill>
                  <a:srgbClr val="92D050"/>
                </a:solidFill>
                <a:latin typeface="+mj-lt"/>
              </a:rPr>
              <a:t>ako vznikli</a:t>
            </a:r>
          </a:p>
          <a:p>
            <a:pPr>
              <a:buNone/>
            </a:pPr>
            <a:r>
              <a:rPr lang="sk-SK" sz="3600" dirty="0" smtClean="0">
                <a:latin typeface="+mj-lt"/>
              </a:rPr>
              <a:t>- napr. </a:t>
            </a:r>
            <a:r>
              <a:rPr lang="sk-SK" sz="3600" b="1" i="1" dirty="0" smtClean="0">
                <a:solidFill>
                  <a:srgbClr val="92D050"/>
                </a:solidFill>
                <a:latin typeface="+mj-lt"/>
              </a:rPr>
              <a:t>drevená</a:t>
            </a:r>
            <a:r>
              <a:rPr lang="sk-SK" sz="3600" dirty="0" smtClean="0">
                <a:latin typeface="+mj-lt"/>
              </a:rPr>
              <a:t> lavica = </a:t>
            </a:r>
            <a:r>
              <a:rPr lang="sk-SK" sz="3600" b="1" dirty="0" smtClean="0">
                <a:solidFill>
                  <a:srgbClr val="92D050"/>
                </a:solidFill>
                <a:latin typeface="+mj-lt"/>
              </a:rPr>
              <a:t>lavica</a:t>
            </a:r>
            <a:r>
              <a:rPr lang="sk-SK" sz="3600" dirty="0" smtClean="0">
                <a:latin typeface="+mj-lt"/>
              </a:rPr>
              <a:t> vyrobená </a:t>
            </a:r>
            <a:r>
              <a:rPr lang="sk-SK" sz="3600" b="1" dirty="0" smtClean="0">
                <a:solidFill>
                  <a:srgbClr val="92D050"/>
                </a:solidFill>
                <a:latin typeface="+mj-lt"/>
              </a:rPr>
              <a:t>z dreva;</a:t>
            </a:r>
          </a:p>
          <a:p>
            <a:r>
              <a:rPr lang="sk-SK" sz="3600" b="1" i="1" dirty="0">
                <a:solidFill>
                  <a:srgbClr val="92D050"/>
                </a:solidFill>
                <a:latin typeface="+mj-lt"/>
              </a:rPr>
              <a:t>p</a:t>
            </a:r>
            <a:r>
              <a:rPr lang="sk-SK" sz="3600" b="1" i="1" dirty="0" smtClean="0">
                <a:solidFill>
                  <a:srgbClr val="92D050"/>
                </a:solidFill>
                <a:latin typeface="+mj-lt"/>
              </a:rPr>
              <a:t>lastový</a:t>
            </a:r>
            <a:r>
              <a:rPr lang="sk-SK" sz="3600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sk-SK" sz="3600" dirty="0" smtClean="0">
                <a:latin typeface="+mj-lt"/>
              </a:rPr>
              <a:t>pohár</a:t>
            </a:r>
            <a:r>
              <a:rPr lang="sk-SK" sz="3600" b="1" dirty="0" smtClean="0">
                <a:latin typeface="+mj-lt"/>
              </a:rPr>
              <a:t> = </a:t>
            </a:r>
            <a:r>
              <a:rPr lang="sk-SK" sz="3600" b="1" dirty="0" smtClean="0">
                <a:solidFill>
                  <a:srgbClr val="92D050"/>
                </a:solidFill>
                <a:latin typeface="+mj-lt"/>
              </a:rPr>
              <a:t>pohár</a:t>
            </a:r>
            <a:r>
              <a:rPr lang="sk-SK" sz="3600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sk-SK" sz="3600" dirty="0" smtClean="0">
                <a:latin typeface="+mj-lt"/>
              </a:rPr>
              <a:t>vyrobený </a:t>
            </a:r>
            <a:r>
              <a:rPr lang="sk-SK" sz="3600" b="1" dirty="0" smtClean="0">
                <a:solidFill>
                  <a:srgbClr val="92D050"/>
                </a:solidFill>
                <a:latin typeface="+mj-lt"/>
              </a:rPr>
              <a:t>z plastu</a:t>
            </a:r>
          </a:p>
          <a:p>
            <a:endParaRPr lang="sk-SK" sz="3200" b="1" dirty="0"/>
          </a:p>
        </p:txBody>
      </p:sp>
    </p:spTree>
    <p:extLst>
      <p:ext uri="{BB962C8B-B14F-4D97-AF65-F5344CB8AC3E}">
        <p14:creationId xmlns="" xmlns:p14="http://schemas.microsoft.com/office/powerpoint/2010/main" val="114105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943754" cy="853619"/>
          </a:xfrm>
        </p:spPr>
        <p:txBody>
          <a:bodyPr>
            <a:normAutofit/>
          </a:bodyPr>
          <a:lstStyle/>
          <a:p>
            <a:r>
              <a:rPr lang="sk-SK" sz="4400" dirty="0" smtClean="0"/>
              <a:t>Tvorenie vzťahových prídavných mien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24128" y="1438835"/>
            <a:ext cx="9720073" cy="4870525"/>
          </a:xfrm>
        </p:spPr>
        <p:txBody>
          <a:bodyPr/>
          <a:lstStyle/>
          <a:p>
            <a:r>
              <a:rPr lang="sk-SK" sz="2400" b="1" dirty="0">
                <a:latin typeface="+mj-lt"/>
              </a:rPr>
              <a:t>- vzťahové prídavné mená </a:t>
            </a:r>
            <a:r>
              <a:rPr lang="sk-SK" sz="2400" b="1" dirty="0">
                <a:solidFill>
                  <a:srgbClr val="92D050"/>
                </a:solidFill>
                <a:latin typeface="+mj-lt"/>
              </a:rPr>
              <a:t>sa tvoria príponami: </a:t>
            </a:r>
            <a:endParaRPr lang="sk-SK" sz="2400" b="1" dirty="0" smtClean="0">
              <a:solidFill>
                <a:srgbClr val="92D050"/>
              </a:solidFill>
              <a:latin typeface="+mj-lt"/>
            </a:endParaRPr>
          </a:p>
          <a:p>
            <a:r>
              <a:rPr lang="sk-SK" sz="2400" b="1" dirty="0" smtClean="0">
                <a:solidFill>
                  <a:srgbClr val="92D050"/>
                </a:solidFill>
                <a:latin typeface="+mj-lt"/>
              </a:rPr>
              <a:t>-</a:t>
            </a:r>
            <a:r>
              <a:rPr lang="sk-SK" sz="2400" b="1" dirty="0" err="1">
                <a:solidFill>
                  <a:srgbClr val="92D050"/>
                </a:solidFill>
                <a:latin typeface="+mj-lt"/>
              </a:rPr>
              <a:t>ený</a:t>
            </a:r>
            <a:r>
              <a:rPr lang="sk-SK" sz="2400" b="1" dirty="0">
                <a:solidFill>
                  <a:srgbClr val="92D050"/>
                </a:solidFill>
                <a:latin typeface="+mj-lt"/>
              </a:rPr>
              <a:t> </a:t>
            </a:r>
            <a:r>
              <a:rPr lang="sk-SK" sz="2400" b="1" dirty="0">
                <a:latin typeface="+mj-lt"/>
              </a:rPr>
              <a:t>(kož</a:t>
            </a:r>
            <a:r>
              <a:rPr lang="sk-SK" sz="2400" b="1" dirty="0">
                <a:solidFill>
                  <a:srgbClr val="92D050"/>
                </a:solidFill>
                <a:latin typeface="+mj-lt"/>
              </a:rPr>
              <a:t>ený, </a:t>
            </a:r>
            <a:r>
              <a:rPr lang="sk-SK" sz="2400" b="1" dirty="0">
                <a:latin typeface="+mj-lt"/>
              </a:rPr>
              <a:t>slam</a:t>
            </a:r>
            <a:r>
              <a:rPr lang="sk-SK" sz="2400" b="1" dirty="0">
                <a:solidFill>
                  <a:srgbClr val="92D050"/>
                </a:solidFill>
                <a:latin typeface="+mj-lt"/>
              </a:rPr>
              <a:t>ený</a:t>
            </a:r>
            <a:r>
              <a:rPr lang="sk-SK" sz="2400" b="1" dirty="0">
                <a:latin typeface="+mj-lt"/>
              </a:rPr>
              <a:t>)</a:t>
            </a:r>
          </a:p>
          <a:p>
            <a:r>
              <a:rPr lang="sk-SK" sz="2400" b="1" dirty="0">
                <a:solidFill>
                  <a:srgbClr val="92D050"/>
                </a:solidFill>
                <a:latin typeface="+mj-lt"/>
              </a:rPr>
              <a:t>- </a:t>
            </a:r>
            <a:r>
              <a:rPr lang="sk-SK" sz="2400" b="1" dirty="0" err="1">
                <a:solidFill>
                  <a:srgbClr val="92D050"/>
                </a:solidFill>
                <a:latin typeface="+mj-lt"/>
              </a:rPr>
              <a:t>ný</a:t>
            </a:r>
            <a:r>
              <a:rPr lang="sk-SK" sz="2400" b="1" dirty="0">
                <a:solidFill>
                  <a:srgbClr val="92D050"/>
                </a:solidFill>
                <a:latin typeface="+mj-lt"/>
              </a:rPr>
              <a:t> </a:t>
            </a:r>
            <a:r>
              <a:rPr lang="sk-SK" sz="2400" b="1" dirty="0">
                <a:latin typeface="+mj-lt"/>
              </a:rPr>
              <a:t>(ran</a:t>
            </a:r>
            <a:r>
              <a:rPr lang="sk-SK" sz="2400" b="1" dirty="0">
                <a:solidFill>
                  <a:srgbClr val="92D050"/>
                </a:solidFill>
                <a:latin typeface="+mj-lt"/>
              </a:rPr>
              <a:t>ný</a:t>
            </a:r>
            <a:r>
              <a:rPr lang="sk-SK" sz="2400" b="1" dirty="0">
                <a:latin typeface="+mj-lt"/>
              </a:rPr>
              <a:t>, kamen</a:t>
            </a:r>
            <a:r>
              <a:rPr lang="sk-SK" sz="2400" b="1" dirty="0">
                <a:solidFill>
                  <a:srgbClr val="92D050"/>
                </a:solidFill>
                <a:latin typeface="+mj-lt"/>
              </a:rPr>
              <a:t>ný</a:t>
            </a:r>
            <a:r>
              <a:rPr lang="sk-SK" sz="2400" b="1" dirty="0" smtClean="0">
                <a:latin typeface="+mj-lt"/>
              </a:rPr>
              <a:t>)</a:t>
            </a:r>
          </a:p>
          <a:p>
            <a:r>
              <a:rPr lang="sk-SK" sz="2400" b="1" dirty="0" smtClean="0">
                <a:solidFill>
                  <a:srgbClr val="92D050"/>
                </a:solidFill>
                <a:latin typeface="+mj-lt"/>
              </a:rPr>
              <a:t>-</a:t>
            </a:r>
            <a:r>
              <a:rPr lang="sk-SK" sz="2400" b="1" dirty="0" smtClean="0">
                <a:latin typeface="+mj-lt"/>
              </a:rPr>
              <a:t> </a:t>
            </a:r>
            <a:r>
              <a:rPr lang="sk-SK" sz="2400" b="1" dirty="0" err="1" smtClean="0">
                <a:solidFill>
                  <a:srgbClr val="92D050"/>
                </a:solidFill>
                <a:latin typeface="+mj-lt"/>
              </a:rPr>
              <a:t>ský</a:t>
            </a:r>
            <a:r>
              <a:rPr lang="sk-SK" sz="2400" b="1" dirty="0" smtClean="0">
                <a:solidFill>
                  <a:srgbClr val="92D050"/>
                </a:solidFill>
                <a:latin typeface="+mj-lt"/>
              </a:rPr>
              <a:t> </a:t>
            </a:r>
            <a:r>
              <a:rPr lang="sk-SK" sz="2400" b="1" dirty="0" smtClean="0">
                <a:latin typeface="+mj-lt"/>
              </a:rPr>
              <a:t>(ľud</a:t>
            </a:r>
            <a:r>
              <a:rPr lang="sk-SK" sz="2400" b="1" dirty="0" smtClean="0">
                <a:solidFill>
                  <a:srgbClr val="92D050"/>
                </a:solidFill>
                <a:latin typeface="+mj-lt"/>
              </a:rPr>
              <a:t>ský</a:t>
            </a:r>
            <a:r>
              <a:rPr lang="sk-SK" sz="2400" b="1" dirty="0" smtClean="0">
                <a:latin typeface="+mj-lt"/>
              </a:rPr>
              <a:t>, det</a:t>
            </a:r>
            <a:r>
              <a:rPr lang="sk-SK" sz="2400" b="1" dirty="0" smtClean="0">
                <a:solidFill>
                  <a:srgbClr val="92D050"/>
                </a:solidFill>
                <a:latin typeface="+mj-lt"/>
              </a:rPr>
              <a:t>ský</a:t>
            </a:r>
            <a:r>
              <a:rPr lang="sk-SK" sz="2400" b="1" dirty="0" smtClean="0">
                <a:latin typeface="+mj-lt"/>
              </a:rPr>
              <a:t>)</a:t>
            </a:r>
          </a:p>
          <a:p>
            <a:r>
              <a:rPr lang="sk-SK" sz="2400" b="1" dirty="0" smtClean="0">
                <a:solidFill>
                  <a:srgbClr val="92D050"/>
                </a:solidFill>
                <a:latin typeface="+mj-lt"/>
              </a:rPr>
              <a:t>-</a:t>
            </a:r>
            <a:r>
              <a:rPr lang="sk-SK" sz="2400" b="1" dirty="0" smtClean="0">
                <a:latin typeface="+mj-lt"/>
              </a:rPr>
              <a:t> </a:t>
            </a:r>
            <a:r>
              <a:rPr lang="sk-SK" sz="2400" b="1" dirty="0" err="1" smtClean="0">
                <a:solidFill>
                  <a:srgbClr val="92D050"/>
                </a:solidFill>
                <a:latin typeface="+mj-lt"/>
              </a:rPr>
              <a:t>sky</a:t>
            </a:r>
            <a:r>
              <a:rPr lang="sk-SK" sz="2400" b="1" dirty="0" smtClean="0">
                <a:latin typeface="+mj-lt"/>
              </a:rPr>
              <a:t> (paríž</a:t>
            </a:r>
            <a:r>
              <a:rPr lang="sk-SK" sz="2400" b="1" dirty="0" smtClean="0">
                <a:solidFill>
                  <a:srgbClr val="92D050"/>
                </a:solidFill>
                <a:latin typeface="+mj-lt"/>
              </a:rPr>
              <a:t>sky</a:t>
            </a:r>
            <a:r>
              <a:rPr lang="sk-SK" sz="2400" b="1" dirty="0" smtClean="0">
                <a:latin typeface="+mj-lt"/>
              </a:rPr>
              <a:t>, francúz</a:t>
            </a:r>
            <a:r>
              <a:rPr lang="sk-SK" sz="2400" b="1" dirty="0" smtClean="0">
                <a:solidFill>
                  <a:srgbClr val="92D050"/>
                </a:solidFill>
                <a:latin typeface="+mj-lt"/>
              </a:rPr>
              <a:t>sky</a:t>
            </a:r>
            <a:r>
              <a:rPr lang="sk-SK" sz="2400" b="1" dirty="0" smtClean="0">
                <a:latin typeface="+mj-lt"/>
              </a:rPr>
              <a:t>)</a:t>
            </a:r>
          </a:p>
          <a:p>
            <a:endParaRPr lang="sk-SK" sz="2400" b="1" dirty="0">
              <a:latin typeface="+mj-lt"/>
            </a:endParaRPr>
          </a:p>
          <a:p>
            <a:r>
              <a:rPr lang="sk-SK" sz="2400" b="1" dirty="0" smtClean="0">
                <a:latin typeface="+mj-lt"/>
              </a:rPr>
              <a:t>+ ženský rod, napr. kož</a:t>
            </a:r>
            <a:r>
              <a:rPr lang="sk-SK" sz="2400" b="1" dirty="0" smtClean="0">
                <a:solidFill>
                  <a:srgbClr val="92D050"/>
                </a:solidFill>
                <a:latin typeface="+mj-lt"/>
              </a:rPr>
              <a:t>ená</a:t>
            </a:r>
            <a:r>
              <a:rPr lang="sk-SK" sz="2400" b="1" dirty="0" smtClean="0">
                <a:latin typeface="+mj-lt"/>
              </a:rPr>
              <a:t>, ran</a:t>
            </a:r>
            <a:r>
              <a:rPr lang="sk-SK" sz="2400" b="1" dirty="0" smtClean="0">
                <a:solidFill>
                  <a:srgbClr val="92D050"/>
                </a:solidFill>
                <a:latin typeface="+mj-lt"/>
              </a:rPr>
              <a:t>ná</a:t>
            </a:r>
            <a:r>
              <a:rPr lang="sk-SK" sz="2400" b="1" dirty="0" smtClean="0">
                <a:latin typeface="+mj-lt"/>
              </a:rPr>
              <a:t>, ľud</a:t>
            </a:r>
            <a:r>
              <a:rPr lang="sk-SK" sz="2400" b="1" dirty="0" smtClean="0">
                <a:solidFill>
                  <a:srgbClr val="92D050"/>
                </a:solidFill>
                <a:latin typeface="+mj-lt"/>
              </a:rPr>
              <a:t>ská</a:t>
            </a:r>
            <a:r>
              <a:rPr lang="sk-SK" sz="2400" b="1" dirty="0" smtClean="0">
                <a:latin typeface="+mj-lt"/>
              </a:rPr>
              <a:t>, paríž</a:t>
            </a:r>
            <a:r>
              <a:rPr lang="sk-SK" sz="2400" b="1" dirty="0" smtClean="0">
                <a:solidFill>
                  <a:srgbClr val="92D050"/>
                </a:solidFill>
                <a:latin typeface="+mj-lt"/>
              </a:rPr>
              <a:t>ska</a:t>
            </a:r>
          </a:p>
          <a:p>
            <a:r>
              <a:rPr lang="sk-SK" sz="2400" b="1" dirty="0" smtClean="0">
                <a:latin typeface="+mj-lt"/>
              </a:rPr>
              <a:t>+ stredný rod, napr. kož</a:t>
            </a:r>
            <a:r>
              <a:rPr lang="sk-SK" sz="2400" b="1" dirty="0" smtClean="0">
                <a:solidFill>
                  <a:srgbClr val="92D050"/>
                </a:solidFill>
                <a:latin typeface="+mj-lt"/>
              </a:rPr>
              <a:t>ené</a:t>
            </a:r>
            <a:r>
              <a:rPr lang="sk-SK" sz="2400" b="1" dirty="0" smtClean="0">
                <a:latin typeface="+mj-lt"/>
              </a:rPr>
              <a:t>, ran</a:t>
            </a:r>
            <a:r>
              <a:rPr lang="sk-SK" sz="2400" b="1" dirty="0" smtClean="0">
                <a:solidFill>
                  <a:srgbClr val="92D050"/>
                </a:solidFill>
                <a:latin typeface="+mj-lt"/>
              </a:rPr>
              <a:t>né</a:t>
            </a:r>
            <a:r>
              <a:rPr lang="sk-SK" sz="2400" b="1" dirty="0" smtClean="0">
                <a:latin typeface="+mj-lt"/>
              </a:rPr>
              <a:t>, ľud</a:t>
            </a:r>
            <a:r>
              <a:rPr lang="sk-SK" sz="2400" b="1" dirty="0" smtClean="0">
                <a:solidFill>
                  <a:srgbClr val="92D050"/>
                </a:solidFill>
                <a:latin typeface="+mj-lt"/>
              </a:rPr>
              <a:t>ské</a:t>
            </a:r>
            <a:r>
              <a:rPr lang="sk-SK" sz="2400" b="1" dirty="0" smtClean="0">
                <a:latin typeface="+mj-lt"/>
              </a:rPr>
              <a:t>, paríž</a:t>
            </a:r>
            <a:r>
              <a:rPr lang="sk-SK" sz="2400" b="1" dirty="0" smtClean="0">
                <a:solidFill>
                  <a:srgbClr val="92D050"/>
                </a:solidFill>
                <a:latin typeface="+mj-lt"/>
              </a:rPr>
              <a:t>ske</a:t>
            </a:r>
            <a:endParaRPr lang="sk-SK" dirty="0">
              <a:solidFill>
                <a:srgbClr val="92D050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56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4417" y="260350"/>
            <a:ext cx="10972800" cy="1143000"/>
          </a:xfrm>
          <a:ln w="76200" cmpd="tri">
            <a:solidFill>
              <a:srgbClr val="FF0000"/>
            </a:solidFill>
          </a:ln>
        </p:spPr>
        <p:txBody>
          <a:bodyPr/>
          <a:lstStyle/>
          <a:p>
            <a:r>
              <a:rPr lang="sk-SK" sz="3200" b="1" i="1" dirty="0">
                <a:solidFill>
                  <a:srgbClr val="FF0000"/>
                </a:solidFill>
              </a:rPr>
              <a:t>Utvor vzťahové prídavné mená od podstatných v zátvorke</a:t>
            </a:r>
            <a:r>
              <a:rPr lang="sk-SK" sz="32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2400" dirty="0"/>
              <a:t>(</a:t>
            </a:r>
            <a:r>
              <a:rPr lang="sk-SK" sz="2400" dirty="0">
                <a:latin typeface="+mj-lt"/>
              </a:rPr>
              <a:t>kuchyňa) </a:t>
            </a:r>
            <a:r>
              <a:rPr lang="sk-SK" sz="2400" dirty="0" smtClean="0">
                <a:latin typeface="+mj-lt"/>
              </a:rPr>
              <a:t>nábytok - </a:t>
            </a:r>
            <a:r>
              <a:rPr lang="sk-SK" sz="2400" i="1" dirty="0" smtClean="0">
                <a:solidFill>
                  <a:srgbClr val="FF0000"/>
                </a:solidFill>
                <a:latin typeface="+mj-lt"/>
              </a:rPr>
              <a:t>kuchynský</a:t>
            </a:r>
            <a:endParaRPr lang="sk-SK" sz="2400" i="1" dirty="0">
              <a:solidFill>
                <a:srgbClr val="FF0000"/>
              </a:solidFill>
              <a:latin typeface="+mj-lt"/>
            </a:endParaRPr>
          </a:p>
          <a:p>
            <a:r>
              <a:rPr lang="sk-SK" sz="2400" dirty="0">
                <a:latin typeface="+mj-lt"/>
              </a:rPr>
              <a:t>(voda) </a:t>
            </a:r>
            <a:r>
              <a:rPr lang="sk-SK" sz="2400" dirty="0" smtClean="0">
                <a:latin typeface="+mj-lt"/>
              </a:rPr>
              <a:t>tok - </a:t>
            </a:r>
            <a:r>
              <a:rPr lang="sk-SK" sz="2400" i="1" dirty="0" smtClean="0">
                <a:solidFill>
                  <a:srgbClr val="FF0000"/>
                </a:solidFill>
                <a:latin typeface="+mj-lt"/>
              </a:rPr>
              <a:t>vodný</a:t>
            </a:r>
            <a:endParaRPr lang="sk-SK" sz="2400" i="1" dirty="0">
              <a:solidFill>
                <a:srgbClr val="FF0000"/>
              </a:solidFill>
              <a:latin typeface="+mj-lt"/>
            </a:endParaRPr>
          </a:p>
          <a:p>
            <a:r>
              <a:rPr lang="sk-SK" sz="2400" dirty="0">
                <a:latin typeface="+mj-lt"/>
              </a:rPr>
              <a:t>(cesta) </a:t>
            </a:r>
            <a:r>
              <a:rPr lang="sk-SK" sz="2400" dirty="0" smtClean="0">
                <a:latin typeface="+mj-lt"/>
              </a:rPr>
              <a:t>piráti - </a:t>
            </a:r>
            <a:endParaRPr lang="sk-SK" sz="2400" dirty="0">
              <a:latin typeface="+mj-lt"/>
            </a:endParaRPr>
          </a:p>
          <a:p>
            <a:r>
              <a:rPr lang="sk-SK" sz="2400" dirty="0">
                <a:latin typeface="+mj-lt"/>
              </a:rPr>
              <a:t>(ulica) lampa</a:t>
            </a:r>
          </a:p>
          <a:p>
            <a:r>
              <a:rPr lang="sk-SK" sz="2400" dirty="0">
                <a:latin typeface="+mj-lt"/>
              </a:rPr>
              <a:t>(vláda) činitelia</a:t>
            </a:r>
          </a:p>
          <a:p>
            <a:r>
              <a:rPr lang="sk-SK" sz="2400" dirty="0">
                <a:latin typeface="+mj-lt"/>
              </a:rPr>
              <a:t>(kniha) vydanie</a:t>
            </a:r>
          </a:p>
          <a:p>
            <a:r>
              <a:rPr lang="sk-SK" sz="2400" dirty="0">
                <a:latin typeface="+mj-lt"/>
              </a:rPr>
              <a:t>(dieťa) plač</a:t>
            </a:r>
          </a:p>
          <a:p>
            <a:r>
              <a:rPr lang="sk-SK" sz="2400" dirty="0">
                <a:latin typeface="+mj-lt"/>
              </a:rPr>
              <a:t>(lyžiar) výstroj</a:t>
            </a:r>
          </a:p>
          <a:p>
            <a:r>
              <a:rPr lang="sk-SK" sz="2400" dirty="0">
                <a:latin typeface="+mj-lt"/>
              </a:rPr>
              <a:t>(ruka) páka</a:t>
            </a:r>
          </a:p>
          <a:p>
            <a:r>
              <a:rPr lang="sk-SK" sz="2400" dirty="0">
                <a:latin typeface="+mj-lt"/>
              </a:rPr>
              <a:t>(Trenčín) poslanec</a:t>
            </a:r>
          </a:p>
          <a:p>
            <a:endParaRPr lang="sk-SK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6972"/>
          </a:xfrm>
        </p:spPr>
        <p:txBody>
          <a:bodyPr>
            <a:normAutofit/>
          </a:bodyPr>
          <a:lstStyle/>
          <a:p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</a:rPr>
              <a:t>Privlastňovacie prídavné mená    </a:t>
            </a:r>
            <a:r>
              <a:rPr lang="sk-SK" sz="22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</a:rPr>
              <a:t/>
            </a:r>
            <a:br>
              <a:rPr lang="sk-SK" sz="22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</a:rPr>
            </a:br>
            <a:r>
              <a:rPr lang="sk-SK" sz="2200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769188" y="2147977"/>
            <a:ext cx="10531415" cy="4063042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+mj-lt"/>
              </a:rPr>
              <a:t>vyjadrujú, že osobám alebo zvieratám niečo patrí. Pýtame sa na ne otázkami</a:t>
            </a:r>
            <a:r>
              <a:rPr lang="sk-SK" b="1" dirty="0" smtClean="0">
                <a:latin typeface="+mj-lt"/>
              </a:rPr>
              <a:t> </a:t>
            </a:r>
            <a:r>
              <a:rPr lang="sk-SK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čí? čia? čie?</a:t>
            </a:r>
          </a:p>
          <a:p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+mj-lt"/>
                <a:cs typeface="Times New Roman"/>
              </a:rPr>
              <a:t>individuálne </a:t>
            </a:r>
            <a:r>
              <a:rPr lang="sk-SK" b="1" dirty="0" smtClean="0">
                <a:latin typeface="+mj-lt"/>
              </a:rPr>
              <a:t>– </a:t>
            </a:r>
            <a:r>
              <a:rPr lang="sk-SK" dirty="0" smtClean="0">
                <a:latin typeface="+mj-lt"/>
              </a:rPr>
              <a:t>vyjadrujú privlastnenie </a:t>
            </a:r>
            <a:r>
              <a:rPr lang="sk-SK" b="1" dirty="0" smtClean="0">
                <a:latin typeface="+mj-lt"/>
              </a:rPr>
              <a:t>jednotlivým</a:t>
            </a:r>
            <a:r>
              <a:rPr lang="sk-SK" u="sng" dirty="0" smtClean="0">
                <a:latin typeface="+mj-lt"/>
              </a:rPr>
              <a:t> osobám</a:t>
            </a:r>
            <a:r>
              <a:rPr lang="sk-SK" dirty="0" smtClean="0">
                <a:latin typeface="+mj-lt"/>
              </a:rPr>
              <a:t> alebo </a:t>
            </a:r>
            <a:r>
              <a:rPr lang="sk-SK" u="sng" dirty="0" smtClean="0">
                <a:latin typeface="+mj-lt"/>
              </a:rPr>
              <a:t>zvieratám</a:t>
            </a:r>
          </a:p>
          <a:p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latin typeface="+mj-lt"/>
                <a:cs typeface="Times New Roman"/>
              </a:rPr>
              <a:t>druhové </a:t>
            </a:r>
            <a:r>
              <a:rPr lang="sk-SK" dirty="0" smtClean="0">
                <a:latin typeface="+mj-lt"/>
              </a:rPr>
              <a:t>– vyjadrujú privlastnenie </a:t>
            </a:r>
            <a:r>
              <a:rPr lang="sk-SK" b="1" u="sng" dirty="0" smtClean="0">
                <a:latin typeface="+mj-lt"/>
              </a:rPr>
              <a:t>celému</a:t>
            </a:r>
            <a:r>
              <a:rPr lang="sk-SK" b="1" dirty="0" smtClean="0">
                <a:latin typeface="+mj-lt"/>
              </a:rPr>
              <a:t> </a:t>
            </a:r>
            <a:r>
              <a:rPr lang="sk-SK" dirty="0" smtClean="0">
                <a:latin typeface="+mj-lt"/>
              </a:rPr>
              <a:t>  </a:t>
            </a:r>
          </a:p>
          <a:p>
            <a:r>
              <a:rPr lang="sk-SK" dirty="0" smtClean="0">
                <a:latin typeface="+mj-lt"/>
              </a:rPr>
              <a:t>    </a:t>
            </a:r>
            <a:r>
              <a:rPr lang="sk-SK" u="sng" dirty="0" smtClean="0">
                <a:latin typeface="+mj-lt"/>
              </a:rPr>
              <a:t>zvieraciemu/ľudskému druhu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242E41"/>
      </a:dk2>
      <a:lt2>
        <a:srgbClr val="E2E8E4"/>
      </a:lt2>
      <a:accent1>
        <a:srgbClr val="E729A9"/>
      </a:accent1>
      <a:accent2>
        <a:srgbClr val="C317D5"/>
      </a:accent2>
      <a:accent3>
        <a:srgbClr val="8629E7"/>
      </a:accent3>
      <a:accent4>
        <a:srgbClr val="4C41DC"/>
      </a:accent4>
      <a:accent5>
        <a:srgbClr val="296AE7"/>
      </a:accent5>
      <a:accent6>
        <a:srgbClr val="17A7D5"/>
      </a:accent6>
      <a:hlink>
        <a:srgbClr val="6072CA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442</Words>
  <Application>Microsoft Office PowerPoint</Application>
  <PresentationFormat>Vlastná</PresentationFormat>
  <Paragraphs>93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BrushVTI</vt:lpstr>
      <vt:lpstr>Prídavné mená  </vt:lpstr>
      <vt:lpstr>Prídavné mená (2)</vt:lpstr>
      <vt:lpstr>Rozdelenie:</vt:lpstr>
      <vt:lpstr>Gramatické kategórie:</vt:lpstr>
      <vt:lpstr>Akostné prídavné mená</vt:lpstr>
      <vt:lpstr>Vzťahové prídavné mená:</vt:lpstr>
      <vt:lpstr>Tvorenie vzťahových prídavných mien</vt:lpstr>
      <vt:lpstr>Utvor vzťahové prídavné mená od podstatných v zátvorke:</vt:lpstr>
      <vt:lpstr>Privlastňovacie prídavné mená      </vt:lpstr>
      <vt:lpstr>Urči druh prídavného mena v slovných spojeniach:</vt:lpstr>
      <vt:lpstr>Vysvetli význam prídavných mien v slovných spojeniach.</vt:lpstr>
      <vt:lpstr> Doplňte správne i,í,y,ý! </vt:lpstr>
      <vt:lpstr>Prajem vám pekný deň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Akostné  prídavné mená</dc:title>
  <dc:creator>Zuzana Puchalová</dc:creator>
  <cp:lastModifiedBy>Miroslav Ferko</cp:lastModifiedBy>
  <cp:revision>31</cp:revision>
  <dcterms:created xsi:type="dcterms:W3CDTF">2020-03-23T14:28:48Z</dcterms:created>
  <dcterms:modified xsi:type="dcterms:W3CDTF">2021-12-21T07:59:57Z</dcterms:modified>
</cp:coreProperties>
</file>