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A1C-DA3D-40C1-B42B-5EF35C80739B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33E62F-C1B8-4C10-A9C3-97B7B1AD510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A1C-DA3D-40C1-B42B-5EF35C80739B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E62F-C1B8-4C10-A9C3-97B7B1AD510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A1C-DA3D-40C1-B42B-5EF35C80739B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E62F-C1B8-4C10-A9C3-97B7B1AD510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A1C-DA3D-40C1-B42B-5EF35C80739B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33E62F-C1B8-4C10-A9C3-97B7B1AD510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A1C-DA3D-40C1-B42B-5EF35C80739B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E62F-C1B8-4C10-A9C3-97B7B1AD510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A1C-DA3D-40C1-B42B-5EF35C80739B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E62F-C1B8-4C10-A9C3-97B7B1AD510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A1C-DA3D-40C1-B42B-5EF35C80739B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033E62F-C1B8-4C10-A9C3-97B7B1AD510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A1C-DA3D-40C1-B42B-5EF35C80739B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E62F-C1B8-4C10-A9C3-97B7B1AD510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A1C-DA3D-40C1-B42B-5EF35C80739B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E62F-C1B8-4C10-A9C3-97B7B1AD510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A1C-DA3D-40C1-B42B-5EF35C80739B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E62F-C1B8-4C10-A9C3-97B7B1AD510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A1C-DA3D-40C1-B42B-5EF35C80739B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E62F-C1B8-4C10-A9C3-97B7B1AD510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F98A1C-DA3D-40C1-B42B-5EF35C80739B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33E62F-C1B8-4C10-A9C3-97B7B1AD510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5357826"/>
            <a:ext cx="8458200" cy="914400"/>
          </a:xfrm>
        </p:spPr>
        <p:txBody>
          <a:bodyPr/>
          <a:lstStyle/>
          <a:p>
            <a:pPr algn="r"/>
            <a:r>
              <a:rPr lang="sk-SK" dirty="0" smtClean="0"/>
              <a:t>Mgr. Katarína </a:t>
            </a:r>
            <a:r>
              <a:rPr lang="sk-SK" dirty="0" err="1" smtClean="0"/>
              <a:t>Mihalčinová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785786" y="1571612"/>
            <a:ext cx="766624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Živočíchy s vnútornou  kostrou</a:t>
            </a:r>
          </a:p>
          <a:p>
            <a:pPr algn="ctr"/>
            <a:endParaRPr lang="sk-SK" sz="5400" b="1" cap="none" spc="0" dirty="0" smtClean="0">
              <a:ln w="19050">
                <a:solidFill>
                  <a:srgbClr val="FFC0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sk-SK" sz="54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PLAZY</a:t>
            </a:r>
            <a:endParaRPr lang="sk-SK" sz="5400" b="1" cap="none" spc="0" dirty="0">
              <a:ln w="19050">
                <a:solidFill>
                  <a:srgbClr val="FFC0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pPr algn="ctr"/>
            <a:r>
              <a:rPr lang="sk-SK" dirty="0" smtClean="0"/>
              <a:t>Charakteristika plazov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64357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dirty="0" smtClean="0"/>
              <a:t>Telo pokryté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suchou kožou </a:t>
            </a:r>
            <a:r>
              <a:rPr lang="sk-SK" dirty="0" smtClean="0"/>
              <a:t>a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drobnými šupinami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Pohybujú sa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plazením</a:t>
            </a:r>
            <a:r>
              <a:rPr lang="sk-SK" dirty="0" smtClean="0"/>
              <a:t>, prípadne nohami (ak majú vyvinuté)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Dýchajú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pľúcami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Väčšina sa liahne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z vajec</a:t>
            </a:r>
            <a:r>
              <a:rPr lang="sk-SK" dirty="0" smtClean="0"/>
              <a:t>. Niektoré sa rodia živé.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Nemajú stálu teplotu tela </a:t>
            </a:r>
            <a:r>
              <a:rPr lang="sk-SK" dirty="0" smtClean="0"/>
              <a:t>(prispôsobuje sa teplote prostredia, okolia)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Užovka obyčajná</a:t>
            </a:r>
          </a:p>
          <a:p>
            <a:pPr>
              <a:buNone/>
            </a:pPr>
            <a:r>
              <a:rPr lang="sk-SK" dirty="0" smtClean="0"/>
              <a:t>   Jašterica múrová</a:t>
            </a:r>
          </a:p>
          <a:p>
            <a:pPr>
              <a:buFont typeface="Wingdings" pitchFamily="2" charset="2"/>
              <a:buChar char="Ø"/>
            </a:pPr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156568"/>
            <a:ext cx="2714644" cy="1701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AutoShape 4" descr="Jašterica múrová ( Podarcis muralis ). I tu ako v Andorre žil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786322"/>
            <a:ext cx="2357454" cy="1765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3578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sk-SK" dirty="0" smtClean="0"/>
              <a:t>                             na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brehoch potokov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jazier</a:t>
            </a:r>
          </a:p>
          <a:p>
            <a:pPr>
              <a:buNone/>
            </a:pPr>
            <a:r>
              <a:rPr lang="sk-SK" dirty="0" smtClean="0"/>
              <a:t>   a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močiarov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sk-SK" dirty="0" smtClean="0"/>
              <a:t> alebo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vo vlhkých lesoch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V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blízkosti ľudských obydlí</a:t>
            </a:r>
            <a:r>
              <a:rPr lang="sk-SK" dirty="0" smtClean="0"/>
              <a:t>, 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dvorov </a:t>
            </a:r>
            <a:r>
              <a:rPr lang="sk-SK" dirty="0" smtClean="0"/>
              <a:t>alebo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pivníc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Farba užovky je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sivá</a:t>
            </a:r>
            <a:r>
              <a:rPr lang="sk-SK" dirty="0" smtClean="0"/>
              <a:t>,</a:t>
            </a:r>
          </a:p>
          <a:p>
            <a:pPr>
              <a:buNone/>
            </a:pPr>
            <a:r>
              <a:rPr lang="sk-SK" dirty="0" smtClean="0"/>
              <a:t>    niekedy prechádza </a:t>
            </a:r>
          </a:p>
          <a:p>
            <a:pPr>
              <a:buNone/>
            </a:pPr>
            <a:r>
              <a:rPr lang="sk-SK" dirty="0" smtClean="0"/>
              <a:t>    do hnedej, zelenej </a:t>
            </a:r>
          </a:p>
          <a:p>
            <a:pPr>
              <a:buNone/>
            </a:pPr>
            <a:r>
              <a:rPr lang="sk-SK" dirty="0" smtClean="0"/>
              <a:t>    alebo modrosivej farby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Na chrbte má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4-6 radov </a:t>
            </a:r>
          </a:p>
          <a:p>
            <a:pPr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   čiernych škvrniek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Dve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žlté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polmesiačikové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škvrny </a:t>
            </a:r>
            <a:r>
              <a:rPr lang="sk-SK" dirty="0" smtClean="0"/>
              <a:t>na hlave</a:t>
            </a:r>
            <a:endParaRPr lang="sk-SK" dirty="0"/>
          </a:p>
        </p:txBody>
      </p:sp>
      <p:sp>
        <p:nvSpPr>
          <p:cNvPr id="15362" name="AutoShape 2" descr="Atlas živočíchov: užovka obojková - Na túru s NATUR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 t="10393" r="4128"/>
          <a:stretch>
            <a:fillRect/>
          </a:stretch>
        </p:blipFill>
        <p:spPr bwMode="auto">
          <a:xfrm>
            <a:off x="285720" y="0"/>
            <a:ext cx="3000396" cy="1763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dĺžnik 3"/>
          <p:cNvSpPr/>
          <p:nvPr/>
        </p:nvSpPr>
        <p:spPr>
          <a:xfrm>
            <a:off x="3571868" y="214290"/>
            <a:ext cx="5139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Užovka obyčajná</a:t>
            </a:r>
            <a:endParaRPr lang="sk-SK" sz="5400" b="1" cap="none" spc="5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5" name="Picture 5" descr="užovka měsíčková - poradna.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5" y="2786058"/>
            <a:ext cx="3482685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2"/>
          <a:srcRect b="9835"/>
          <a:stretch>
            <a:fillRect/>
          </a:stretch>
        </p:blipFill>
        <p:spPr bwMode="auto">
          <a:xfrm>
            <a:off x="1214414" y="4572008"/>
            <a:ext cx="33337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500042"/>
            <a:ext cx="8686800" cy="657229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dirty="0" smtClean="0"/>
              <a:t>Dýcha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pľúcami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Mláďatá sa liahnu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z vajec</a:t>
            </a:r>
            <a:r>
              <a:rPr lang="sk-SK" dirty="0" smtClean="0"/>
              <a:t>, no samica sa o ne nestará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Je výborný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plavec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V zime prespáva </a:t>
            </a:r>
            <a:r>
              <a:rPr lang="sk-SK" dirty="0" smtClean="0"/>
              <a:t>v dierach,</a:t>
            </a:r>
          </a:p>
          <a:p>
            <a:pPr>
              <a:buNone/>
            </a:pPr>
            <a:r>
              <a:rPr lang="sk-SK" dirty="0" smtClean="0"/>
              <a:t>    v hromadách raždia, </a:t>
            </a:r>
          </a:p>
          <a:p>
            <a:pPr>
              <a:buNone/>
            </a:pPr>
            <a:r>
              <a:rPr lang="sk-SK" dirty="0" smtClean="0"/>
              <a:t>    v komposte či kopách hnoja</a:t>
            </a:r>
          </a:p>
          <a:p>
            <a:pPr>
              <a:buFont typeface="Wingdings" pitchFamily="2" charset="2"/>
              <a:buChar char="Ø"/>
            </a:pPr>
            <a:endParaRPr lang="sk-SK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t="5281" b="4929"/>
          <a:stretch>
            <a:fillRect/>
          </a:stretch>
        </p:blipFill>
        <p:spPr bwMode="auto">
          <a:xfrm>
            <a:off x="4286248" y="4857760"/>
            <a:ext cx="4363571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8" name="AutoShape 4" descr="Vajíčka užovky zahrieva teplá zem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390" name="AutoShape 6" descr="Vajíčka užovky zahrieva teplá zem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785926"/>
            <a:ext cx="3057384" cy="2033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500042"/>
            <a:ext cx="86868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dirty="0" smtClean="0"/>
              <a:t>Živý sa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mlokmi, menšími rybami, žabami, hrabošmi </a:t>
            </a:r>
            <a:r>
              <a:rPr lang="sk-SK" dirty="0" smtClean="0"/>
              <a:t>a</a:t>
            </a:r>
            <a:r>
              <a:rPr lang="sk-SK" b="1" dirty="0" smtClean="0"/>
              <a:t>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hmyzom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Korisť požiera živú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Nie je jedovatá 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Vypúšťa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biely, páchnuci výlučok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Najznámejší a najrozšírenejší had v SR</a:t>
            </a:r>
          </a:p>
          <a:p>
            <a:endParaRPr lang="sk-SK" dirty="0"/>
          </a:p>
        </p:txBody>
      </p:sp>
      <p:pic>
        <p:nvPicPr>
          <p:cNvPr id="18434" name="Picture 2" descr="Kapor obyčajný vs. Užovka obojková - Galéria | Fotoma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14818"/>
            <a:ext cx="2619375" cy="1743076"/>
          </a:xfrm>
          <a:prstGeom prst="rect">
            <a:avLst/>
          </a:prstGeom>
          <a:noFill/>
        </p:spPr>
      </p:pic>
      <p:pic>
        <p:nvPicPr>
          <p:cNvPr id="18436" name="Picture 4" descr="Užovka obojková svoj jed nedokáže použiť. Bráni sa smradom - Tech S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214818"/>
            <a:ext cx="2619375" cy="1743076"/>
          </a:xfrm>
          <a:prstGeom prst="rect">
            <a:avLst/>
          </a:prstGeom>
          <a:noFill/>
        </p:spPr>
      </p:pic>
      <p:pic>
        <p:nvPicPr>
          <p:cNvPr id="18438" name="Picture 6" descr="Zborovna.sk – portál pre učiteľov"/>
          <p:cNvPicPr>
            <a:picLocks noChangeAspect="1" noChangeArrowheads="1"/>
          </p:cNvPicPr>
          <p:nvPr/>
        </p:nvPicPr>
        <p:blipFill>
          <a:blip r:embed="rId4"/>
          <a:srcRect l="53769" t="23292" r="21415" b="49875"/>
          <a:stretch>
            <a:fillRect/>
          </a:stretch>
        </p:blipFill>
        <p:spPr bwMode="auto">
          <a:xfrm>
            <a:off x="6000760" y="4214818"/>
            <a:ext cx="2678925" cy="1714512"/>
          </a:xfrm>
          <a:prstGeom prst="rect">
            <a:avLst/>
          </a:prstGeom>
          <a:noFill/>
        </p:spPr>
      </p:pic>
      <p:pic>
        <p:nvPicPr>
          <p:cNvPr id="18440" name="Picture 8" descr="Užovka obojková (Natrix natrix) zvládne ulovit i pstruha - YouTu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214422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214422"/>
            <a:ext cx="8991600" cy="53578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V zrúcaninách, opustených</a:t>
            </a:r>
          </a:p>
          <a:p>
            <a:pPr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  kameňolomoch, starých múroch,</a:t>
            </a:r>
          </a:p>
          <a:p>
            <a:pPr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  hrádzach priehrad, násypoch ciest a koľajníc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Zvrchu sfarbená do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žltohneda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až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červenohneda</a:t>
            </a: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Šupiny na chrbte majú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bronzový lesk, tmavé škvrny a sieťovanie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Brucho je biele</a:t>
            </a:r>
            <a:r>
              <a:rPr lang="sk-SK" dirty="0" smtClean="0"/>
              <a:t>. Samce a staršie jedince ho majú t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ehlovočervené</a:t>
            </a:r>
            <a:r>
              <a:rPr lang="sk-SK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Samec</a:t>
            </a:r>
            <a:r>
              <a:rPr lang="sk-SK" dirty="0" smtClean="0"/>
              <a:t> má po boku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rad jasnomodrých </a:t>
            </a:r>
          </a:p>
          <a:p>
            <a:pPr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šupín.</a:t>
            </a: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sk-SK" dirty="0" smtClean="0"/>
              <a:t>    </a:t>
            </a:r>
          </a:p>
          <a:p>
            <a:pPr>
              <a:buFont typeface="Wingdings" pitchFamily="2" charset="2"/>
              <a:buChar char="Ø"/>
            </a:pPr>
            <a:endParaRPr lang="sk-SK" dirty="0" smtClean="0"/>
          </a:p>
        </p:txBody>
      </p:sp>
      <p:sp>
        <p:nvSpPr>
          <p:cNvPr id="4" name="Obdĺžnik 3"/>
          <p:cNvSpPr/>
          <p:nvPr/>
        </p:nvSpPr>
        <p:spPr>
          <a:xfrm>
            <a:off x="214282" y="214290"/>
            <a:ext cx="5303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k-SK" sz="5400" b="1" cap="none" spc="0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Jašterica  múrová</a:t>
            </a:r>
            <a:endParaRPr lang="sk-SK" sz="5400" b="1" cap="none" spc="0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19458" name="Picture 2" descr="Jašterica múrová ( Podarcis muralis ). I tu ako v Andorre žili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14290"/>
            <a:ext cx="2714644" cy="203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1" y="4857760"/>
            <a:ext cx="216606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571481"/>
            <a:ext cx="8686800" cy="3643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dirty="0" smtClean="0"/>
              <a:t>Má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plochú a zašpicatenú hlavu, dlhý tenký chvost, silné a dlhé končatiny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Telo je prispôsobené na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pohyb po kolmých stenách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Dýcha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pľúcami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Živý sa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pavúkmi, motýľmi, hmyzom, húsenicami</a:t>
            </a:r>
          </a:p>
          <a:p>
            <a:pPr>
              <a:buFont typeface="Wingdings" pitchFamily="2" charset="2"/>
              <a:buChar char="Ø"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2050" name="AutoShape 2" descr="Jašterica múrová - Fotografia - Fotogaléria | ePhoto.sk - fot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3" name="AutoShape 5" descr="28. Jašterica múrová – Podarcis muralis | Zo života pred tabuľou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071942"/>
            <a:ext cx="3429024" cy="237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214818"/>
            <a:ext cx="32618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lazy by Dagmar Moravčíková - issu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15" y="133386"/>
            <a:ext cx="9157315" cy="6510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369</TotalTime>
  <Words>269</Words>
  <Application>Microsoft Office PowerPoint</Application>
  <PresentationFormat>Prezentácia na obrazovke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Cestovanie</vt:lpstr>
      <vt:lpstr>Snímka 1</vt:lpstr>
      <vt:lpstr>Charakteristika plazov</vt:lpstr>
      <vt:lpstr>Snímka 3</vt:lpstr>
      <vt:lpstr>Snímka 4</vt:lpstr>
      <vt:lpstr>Snímka 5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ntb</dc:creator>
  <cp:lastModifiedBy>ntb</cp:lastModifiedBy>
  <cp:revision>23</cp:revision>
  <dcterms:created xsi:type="dcterms:W3CDTF">2020-04-01T16:40:02Z</dcterms:created>
  <dcterms:modified xsi:type="dcterms:W3CDTF">2020-04-15T12:52:52Z</dcterms:modified>
</cp:coreProperties>
</file>