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46" r:id="rId2"/>
    <p:sldId id="359" r:id="rId3"/>
    <p:sldId id="360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8" r:id="rId12"/>
    <p:sldId id="3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68" d="100"/>
          <a:sy n="68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146133-C2C6-42E5-9F03-188AA2A4A162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89E94-532B-494D-AD7A-712B16D9F5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4600" y="5181600"/>
            <a:ext cx="6324600" cy="704850"/>
          </a:xfrm>
          <a:effectLst>
            <a:outerShdw dist="17961" dir="2700000" sx="1000" sy="1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pPr>
              <a:defRPr/>
            </a:pPr>
            <a:r>
              <a:rPr lang="pl-PL" sz="9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ZDROWY STYL ŻYCIA</a:t>
            </a:r>
            <a:endParaRPr lang="en-US" sz="90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6096000"/>
            <a:ext cx="6324600" cy="685800"/>
          </a:xfrm>
          <a:effectLst>
            <a:outerShdw dist="17961" dir="2700000" sx="1000" sy="1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algn="r">
              <a:defRPr/>
            </a:pP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514350" indent="-514350" algn="ctr">
              <a:buFont typeface="+mj-lt"/>
              <a:buAutoNum type="arabicPeriod" startAt="3"/>
            </a:pPr>
            <a:r>
              <a:rPr lang="pl-PL" dirty="0" smtClean="0">
                <a:solidFill>
                  <a:schemeClr val="bg1"/>
                </a:solidFill>
              </a:rPr>
              <a:t>Anoreksja – jest to zespół chorobowy nazywany jadłowstrętem psychicznym. Przejawia się świadomym ograniczaniem przyjmowania pokarmów i zmniejszaniem kaloryczności posiłków, co prowadzi do znacznego spadku masy ciała i wychudzenia. </a:t>
            </a:r>
          </a:p>
          <a:p>
            <a:pPr marL="514350" indent="-514350" algn="ctr">
              <a:buFont typeface="+mj-lt"/>
              <a:buAutoNum type="arabicPeriod" startAt="3"/>
            </a:pPr>
            <a:r>
              <a:rPr lang="pl-PL" dirty="0" smtClean="0">
                <a:solidFill>
                  <a:schemeClr val="bg1"/>
                </a:solidFill>
              </a:rPr>
              <a:t>Bulimia – zaburzenia odżywiania przejawiające się napadami niekontrolowanego objadania się i lękiem przed przybraniem na wadze. To również prowokowanie wymiotów, przyjmowanie leków przeczyszczających i moczopędnych, lewatyw czy intensywnych ćwiczeń fizycznych. 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ZDROWY STYL ŻYCIA = </a:t>
            </a:r>
          </a:p>
          <a:p>
            <a:pPr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AKTYWNOŚĆ FIZYCZNA + ZDROWA DIETA </a:t>
            </a:r>
            <a:r>
              <a:rPr lang="pl-PL" dirty="0" smtClean="0">
                <a:solidFill>
                  <a:schemeClr val="bg1"/>
                </a:solidFill>
                <a:sym typeface="Wingdings" pitchFamily="2" charset="2"/>
              </a:rPr>
              <a:t> 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 Z PEDAGOGIEM SZKOLNYM</a:t>
            </a:r>
            <a:endParaRPr lang="pl-PL" sz="3500" dirty="0">
              <a:solidFill>
                <a:schemeClr val="bg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</a:pPr>
            <a:r>
              <a:rPr lang="pl-PL" altLang="ko-KR" b="1" dirty="0" smtClean="0">
                <a:solidFill>
                  <a:schemeClr val="bg1"/>
                </a:solidFill>
                <a:ea typeface="굴림" pitchFamily="34" charset="-127"/>
              </a:rPr>
              <a:t>Telefon komórkowy: 883 130 478</a:t>
            </a:r>
          </a:p>
          <a:p>
            <a:pPr algn="just">
              <a:lnSpc>
                <a:spcPct val="160000"/>
              </a:lnSpc>
            </a:pPr>
            <a:r>
              <a:rPr lang="pl-PL" altLang="ko-KR" b="1" dirty="0" smtClean="0">
                <a:solidFill>
                  <a:schemeClr val="bg1"/>
                </a:solidFill>
                <a:ea typeface="굴림" pitchFamily="34" charset="-127"/>
              </a:rPr>
              <a:t>e-mail: </a:t>
            </a:r>
            <a:r>
              <a:rPr lang="pl-PL" altLang="ko-KR" b="1" dirty="0" err="1" smtClean="0">
                <a:solidFill>
                  <a:schemeClr val="bg1"/>
                </a:solidFill>
                <a:ea typeface="굴림" pitchFamily="34" charset="-127"/>
              </a:rPr>
              <a:t>pedagogszkolny.spzabnica@onet.pl</a:t>
            </a:r>
            <a:endParaRPr lang="pl-PL" altLang="ko-KR" b="1" dirty="0" smtClean="0">
              <a:solidFill>
                <a:schemeClr val="bg1"/>
              </a:solidFill>
              <a:ea typeface="굴림" pitchFamily="34" charset="-127"/>
            </a:endParaRPr>
          </a:p>
          <a:p>
            <a:pPr algn="just">
              <a:lnSpc>
                <a:spcPct val="160000"/>
              </a:lnSpc>
            </a:pPr>
            <a:r>
              <a:rPr lang="pl-PL" altLang="ko-KR" b="1" dirty="0" smtClean="0">
                <a:solidFill>
                  <a:schemeClr val="bg1"/>
                </a:solidFill>
                <a:ea typeface="굴림" pitchFamily="34" charset="-127"/>
              </a:rPr>
              <a:t>Dziennik elektroniczny</a:t>
            </a:r>
          </a:p>
          <a:p>
            <a:pPr>
              <a:buNone/>
            </a:pPr>
            <a:endParaRPr lang="pl-PL" sz="3600" b="1" dirty="0" smtClean="0">
              <a:solidFill>
                <a:schemeClr val="bg1"/>
              </a:solidFill>
            </a:endParaRPr>
          </a:p>
          <a:p>
            <a:pPr algn="r">
              <a:buNone/>
            </a:pPr>
            <a:r>
              <a:rPr lang="pl-PL" sz="3600" b="1" dirty="0" smtClean="0">
                <a:solidFill>
                  <a:schemeClr val="bg1"/>
                </a:solidFill>
              </a:rPr>
              <a:t>Pozdrawiam </a:t>
            </a:r>
            <a:r>
              <a:rPr lang="pl-PL" sz="3600" b="1" dirty="0" smtClean="0">
                <a:solidFill>
                  <a:schemeClr val="bg1"/>
                </a:solidFill>
                <a:sym typeface="Wingdings" pitchFamily="2" charset="2"/>
              </a:rPr>
              <a:t></a:t>
            </a:r>
          </a:p>
          <a:p>
            <a:pPr algn="r">
              <a:buNone/>
            </a:pPr>
            <a:r>
              <a:rPr lang="pl-PL" sz="3600" b="1" dirty="0" smtClean="0">
                <a:solidFill>
                  <a:schemeClr val="bg1"/>
                </a:solidFill>
                <a:sym typeface="Wingdings" pitchFamily="2" charset="2"/>
              </a:rPr>
              <a:t>Patrycja Kolęda</a:t>
            </a:r>
            <a:endParaRPr lang="pl-PL" sz="3600" b="1" dirty="0" smtClean="0">
              <a:solidFill>
                <a:schemeClr val="bg1"/>
              </a:solidFill>
            </a:endParaRPr>
          </a:p>
          <a:p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905000" y="1524000"/>
            <a:ext cx="6400800" cy="487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</a:pPr>
            <a:r>
              <a:rPr lang="pl-PL" sz="1400" dirty="0" smtClean="0">
                <a:solidFill>
                  <a:schemeClr val="bg1"/>
                </a:solidFill>
                <a:latin typeface="Arial" charset="0"/>
                <a:ea typeface="굴림" pitchFamily="34" charset="-127"/>
              </a:rPr>
              <a:t>  Zdrowy styl życia to nic innego jak zbilansowana dieta i aktywność fizyczna</a:t>
            </a:r>
          </a:p>
          <a:p>
            <a:pPr>
              <a:lnSpc>
                <a:spcPct val="160000"/>
              </a:lnSpc>
            </a:pPr>
            <a:r>
              <a:rPr lang="pl-PL" sz="1400" dirty="0" smtClean="0">
                <a:solidFill>
                  <a:schemeClr val="bg1"/>
                </a:solidFill>
                <a:latin typeface="Arial" charset="0"/>
                <a:ea typeface="굴림" pitchFamily="34" charset="-127"/>
              </a:rPr>
              <a:t>. </a:t>
            </a:r>
          </a:p>
          <a:p>
            <a:pPr>
              <a:lnSpc>
                <a:spcPct val="160000"/>
              </a:lnSpc>
            </a:pP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Racjonalne żywienie </a:t>
            </a: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regularne dostarczanie organizmowi wszystkich składników odżywczych w odpowiednich ilościach i proporcjach.</a:t>
            </a:r>
          </a:p>
          <a:p>
            <a:pPr>
              <a:lnSpc>
                <a:spcPct val="160000"/>
              </a:lnSpc>
            </a:pPr>
            <a:endParaRPr lang="pl-PL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60000"/>
              </a:lnSpc>
            </a:pPr>
            <a:r>
              <a:rPr lang="pl-PL" sz="1400" dirty="0" smtClean="0">
                <a:solidFill>
                  <a:schemeClr val="bg1"/>
                </a:solidFill>
                <a:latin typeface="Arial" pitchFamily="34" charset="0"/>
                <a:ea typeface="굴림" pitchFamily="34" charset="-127"/>
                <a:cs typeface="Arial" pitchFamily="34" charset="0"/>
              </a:rPr>
              <a:t>Aktywność sportowa  to każda praca, ruch wykonany przez mięśnie szkieletowe organizmu, który charakteryzuje się ponad spoczynkowym wydatkiem energetycznym.</a:t>
            </a:r>
          </a:p>
        </p:txBody>
      </p:sp>
      <p:sp>
        <p:nvSpPr>
          <p:cNvPr id="23" name="AutoShape 68"/>
          <p:cNvSpPr>
            <a:spLocks noChangeArrowheads="1"/>
          </p:cNvSpPr>
          <p:nvPr/>
        </p:nvSpPr>
        <p:spPr bwMode="gray">
          <a:xfrm>
            <a:off x="1600200" y="457200"/>
            <a:ext cx="6696075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 latinLnBrk="1">
              <a:defRPr/>
            </a:pPr>
            <a:r>
              <a:rPr kumimoji="1" lang="pl-PL" altLang="ko-K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CZYM JEST ZDROWY STYL  ŻYCIA?</a:t>
            </a:r>
            <a:endParaRPr kumimoji="1" lang="en-US" altLang="ko-KR" sz="3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굴림" pitchFamily="34" charset="-127"/>
            </a:endParaRPr>
          </a:p>
        </p:txBody>
      </p:sp>
      <p:pic>
        <p:nvPicPr>
          <p:cNvPr id="2050" name="Picture 2" descr="Aktywność Fizyczna Grafika Wektorowa, Clipartów I Ilustracji - 123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419600"/>
            <a:ext cx="1981200" cy="1981200"/>
          </a:xfrm>
          <a:prstGeom prst="rect">
            <a:avLst/>
          </a:prstGeom>
          <a:noFill/>
        </p:spPr>
      </p:pic>
      <p:pic>
        <p:nvPicPr>
          <p:cNvPr id="2054" name="Picture 6" descr="Odporność organizmu powinno się budować przez cały rok. Sprzyja 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4495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pl-PL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PIRAMIDA ŻYWIENIA</a:t>
            </a:r>
            <a:endParaRPr lang="pl-P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Symbol zastępczy zawartości 3" descr="piramida-żywienia-iżż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752600"/>
            <a:ext cx="6461010" cy="4800600"/>
          </a:xfr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pl-PL" altLang="ko-K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10 ZASAD ZDROWEGO ODŻYWANIANIA </a:t>
            </a:r>
            <a:endParaRPr lang="pl-PL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None/>
            </a:pPr>
            <a:endParaRPr lang="pl-PL" dirty="0" smtClean="0">
              <a:solidFill>
                <a:schemeClr val="bg1"/>
              </a:solidFill>
            </a:endParaRPr>
          </a:p>
          <a:p>
            <a:pPr marL="514350" indent="-514350"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Racjonalne żywienie – podstawą zdrowego odżywania jest chude mięso, produkty pełnoziarniste, nabiał, owoce oraz warzywa. Ważna jest również częstotliwość spożywania posiłków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pl-PL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10 ZASAD ZDROWEGO ODŻYWANIANIA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ctr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Częstotliwość i wielkość posiłków – ważną zasadą jest spożywanie 4-5 posiłków dziennie, w odstępach nie większych niż 3-4 godziny. </a:t>
            </a:r>
          </a:p>
          <a:p>
            <a:pPr marL="514350" indent="-514350" algn="ctr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Warzywa i owoce spożywaj jak najczęściej i w jak największej ilości – co najmniej połowa z tego, co jesz. ¾ warzyw i ¼ owoców.</a:t>
            </a:r>
          </a:p>
          <a:p>
            <a:pPr marL="514350" indent="-514350" algn="ctr"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Spożywaj produkty zbożowe, zwłaszcza pełnoziarniste. </a:t>
            </a:r>
          </a:p>
          <a:p>
            <a:pPr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lnSpcReduction="10000"/>
          </a:bodyPr>
          <a:lstStyle/>
          <a:p>
            <a:pPr marL="514350" indent="-514350" algn="ctr">
              <a:buFont typeface="+mj-lt"/>
              <a:buAutoNum type="arabicPeriod" startAt="4"/>
            </a:pPr>
            <a:r>
              <a:rPr lang="pl-PL" dirty="0" smtClean="0">
                <a:solidFill>
                  <a:schemeClr val="bg1"/>
                </a:solidFill>
              </a:rPr>
              <a:t>Codziennie pij mleko, możesz zastąpić je również jogurtem lub kefirem.</a:t>
            </a:r>
          </a:p>
          <a:p>
            <a:pPr marL="514350" indent="-514350" algn="ctr">
              <a:buFont typeface="+mj-lt"/>
              <a:buAutoNum type="arabicPeriod" startAt="4"/>
            </a:pPr>
            <a:r>
              <a:rPr lang="pl-PL" dirty="0" smtClean="0">
                <a:solidFill>
                  <a:schemeClr val="bg1"/>
                </a:solidFill>
              </a:rPr>
              <a:t>Ograniczaj spożywanie przetworzonego – szukaj chudego mięsa. Jedz ryby, nasiona roślin strączkowych i jaja.</a:t>
            </a:r>
          </a:p>
          <a:p>
            <a:pPr marL="514350" indent="-514350" algn="ctr">
              <a:buFont typeface="+mj-lt"/>
              <a:buAutoNum type="arabicPeriod" startAt="4"/>
            </a:pPr>
            <a:r>
              <a:rPr lang="pl-PL" dirty="0" smtClean="0">
                <a:solidFill>
                  <a:schemeClr val="bg1"/>
                </a:solidFill>
              </a:rPr>
              <a:t>Ograniczaj spożycie tłuszczów zwierzęcych. Zastąp je olejami roślinnymi.</a:t>
            </a:r>
          </a:p>
          <a:p>
            <a:pPr marL="514350" indent="-514350" algn="ctr">
              <a:buFont typeface="+mj-lt"/>
              <a:buAutoNum type="arabicPeriod" startAt="4"/>
            </a:pPr>
            <a:r>
              <a:rPr lang="pl-PL" dirty="0" smtClean="0">
                <a:solidFill>
                  <a:schemeClr val="bg1"/>
                </a:solidFill>
              </a:rPr>
              <a:t>Unikaj jedzenia cukrów i słodyczy (zastąp je orzechami i owocami)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Font typeface="+mj-lt"/>
              <a:buAutoNum type="arabicPeriod" startAt="8"/>
            </a:pPr>
            <a:r>
              <a:rPr lang="pl-PL" dirty="0" smtClean="0">
                <a:solidFill>
                  <a:schemeClr val="bg1"/>
                </a:solidFill>
              </a:rPr>
              <a:t>Nie dosalaj potraw i kupuj produkty z niską zawartością soli. Używaj ziół, które mają cenne składniki. Poprawiają również smak.</a:t>
            </a:r>
          </a:p>
          <a:p>
            <a:pPr marL="514350" indent="-514350" algn="ctr">
              <a:buFont typeface="+mj-lt"/>
              <a:buAutoNum type="arabicPeriod" startAt="8"/>
            </a:pPr>
            <a:r>
              <a:rPr lang="pl-PL" dirty="0" smtClean="0">
                <a:solidFill>
                  <a:schemeClr val="bg1"/>
                </a:solidFill>
              </a:rPr>
              <a:t>Pamiętaj o piciu wody – przynajmniej 1.5 litra dziennie.</a:t>
            </a:r>
          </a:p>
          <a:p>
            <a:pPr marL="514350" indent="-514350" algn="ctr">
              <a:buFont typeface="+mj-lt"/>
              <a:buAutoNum type="arabicPeriod" startAt="8"/>
            </a:pPr>
            <a:r>
              <a:rPr lang="pl-PL" dirty="0" smtClean="0">
                <a:solidFill>
                  <a:schemeClr val="bg1"/>
                </a:solidFill>
              </a:rPr>
              <a:t> Nie spożywaj napojów przetworzonych – alkoholu, napojów energetycznych itp. 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pl-PL" altLang="ko-KR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AKTYWNOŚĆ FIZYCZNA</a:t>
            </a:r>
            <a:endParaRPr lang="pl-PL" sz="3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Poza prawidłowym żywieniem i przestrzeganiem zasad bardzo ważnym aspektem, aby utrzymać zdrowy styl życia jest codzienna aktywność fizyczna. Staraj się być aktywny 30-45 minut dziennie. Nie musi być to intensywne uprawianie sportu, wystarczy aktywność umiarkowana, taka jak np. spacer, rekreacyjna jazda na rowerze, pływanie, wchodzenie po schodach. 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pl-PL" sz="3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pitchFamily="34" charset="-127"/>
              </a:rPr>
              <a:t>ZABURZENIA ODŻYWANIA</a:t>
            </a:r>
            <a:endParaRPr lang="pl-PL" sz="35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dirty="0" smtClean="0">
                <a:solidFill>
                  <a:schemeClr val="bg1"/>
                </a:solidFill>
              </a:rPr>
              <a:t>Zaburzenia odżywania to: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Niedowaga – skutek utraty zbyt dużej masy ciała. Niedowaga może być objawem wielu chorób pasożytniczych, zaburzeń wchłaniania produktów pokarmowych, zaburzeń endokrynologicznych i chorób metabolicznych.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pl-PL" dirty="0" smtClean="0">
                <a:solidFill>
                  <a:schemeClr val="bg1"/>
                </a:solidFill>
              </a:rPr>
              <a:t>Otyłość i nadwaga – są podstawowymi czynnikami ryzyka wielu chorób przewlekłych, takich jak choroby serca, układu oddechowego, cukrzycy, nadciśnienia tętniczego, niektórych chorób nowotworowych, jak i również przedwczesnej śmierci. Jest to nadmierne gromadzenie się tkanki tłuszczowej w organizmie.</a:t>
            </a:r>
          </a:p>
          <a:p>
            <a:pPr algn="ctr">
              <a:buNone/>
            </a:pP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7">
      <a:dk1>
        <a:srgbClr val="262626"/>
      </a:dk1>
      <a:lt1>
        <a:srgbClr val="FFFFFF"/>
      </a:lt1>
      <a:dk2>
        <a:srgbClr val="1F497D"/>
      </a:dk2>
      <a:lt2>
        <a:srgbClr val="EEECE1"/>
      </a:lt2>
      <a:accent1>
        <a:srgbClr val="0072F0"/>
      </a:accent1>
      <a:accent2>
        <a:srgbClr val="0000BF"/>
      </a:accent2>
      <a:accent3>
        <a:srgbClr val="A5A5A5"/>
      </a:accent3>
      <a:accent4>
        <a:srgbClr val="FF0000"/>
      </a:accent4>
      <a:accent5>
        <a:srgbClr val="0072F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479</Words>
  <Application>Microsoft Office PowerPoint</Application>
  <PresentationFormat>Pokaz na ekranie (4:3)</PresentationFormat>
  <Paragraphs>43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1_Office Theme</vt:lpstr>
      <vt:lpstr>ZDROWY STYL ŻYCIA</vt:lpstr>
      <vt:lpstr>Slajd 2</vt:lpstr>
      <vt:lpstr>PIRAMIDA ŻYWIENIA</vt:lpstr>
      <vt:lpstr>10 ZASAD ZDROWEGO ODŻYWANIANIA </vt:lpstr>
      <vt:lpstr>10 ZASAD ZDROWEGO ODŻYWANIANIA </vt:lpstr>
      <vt:lpstr>Slajd 6</vt:lpstr>
      <vt:lpstr>Slajd 7</vt:lpstr>
      <vt:lpstr>AKTYWNOŚĆ FIZYCZNA</vt:lpstr>
      <vt:lpstr>ZABURZENIA ODŻYWANIA</vt:lpstr>
      <vt:lpstr>Slajd 10</vt:lpstr>
      <vt:lpstr>Slajd 11</vt:lpstr>
      <vt:lpstr>KONTAKT Z PEDAGOGIEM SZKOLNYM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Użytkownik systemu Windows</cp:lastModifiedBy>
  <cp:revision>246</cp:revision>
  <dcterms:created xsi:type="dcterms:W3CDTF">2012-04-26T17:06:14Z</dcterms:created>
  <dcterms:modified xsi:type="dcterms:W3CDTF">2020-05-29T09:44:00Z</dcterms:modified>
</cp:coreProperties>
</file>