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5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01F697-E8C0-43A0-BE71-8908CE4C8114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Valentina_Vladimirovna_Tere%C5%A1kovov%C3%A1" TargetMode="External"/><Relationship Id="rId3" Type="http://schemas.openxmlformats.org/officeDocument/2006/relationships/hyperlink" Target="https://www.kcet.org/shows/earth-focus/fukushima-can-it-happen-in-the-ushttps:/www.kcet.org/shows/earth-focus/fukushima-can-it-happen-in-the-us" TargetMode="External"/><Relationship Id="rId7" Type="http://schemas.openxmlformats.org/officeDocument/2006/relationships/hyperlink" Target="https://sk.wikipedia.org/wiki/John_Glenn" TargetMode="External"/><Relationship Id="rId2" Type="http://schemas.openxmlformats.org/officeDocument/2006/relationships/hyperlink" Target="https://hnonline.sk/galeria/10694-cernobyl/5e66bb4f-cfae-4027-8031-c638646acf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Jurij_Alexejevi%C4%8D_Gagarin" TargetMode="External"/><Relationship Id="rId11" Type="http://schemas.openxmlformats.org/officeDocument/2006/relationships/hyperlink" Target="https://www.unitedlife.sk/najvacsie-smetiska-sveta-na-najvacsom-denne-konci-20-tisic-ton-odpadu/" TargetMode="External"/><Relationship Id="rId5" Type="http://schemas.openxmlformats.org/officeDocument/2006/relationships/hyperlink" Target="https://www.teraz.sk/magazin/pes-lajka-pamatnik-sputnik/57517-clanok.html" TargetMode="External"/><Relationship Id="rId10" Type="http://schemas.openxmlformats.org/officeDocument/2006/relationships/hyperlink" Target="https://refresher.sk/tag/dazdovy-prales" TargetMode="External"/><Relationship Id="rId4" Type="http://schemas.openxmlformats.org/officeDocument/2006/relationships/hyperlink" Target="https://zive.aktuality.sk/clanok/127927/pred-60-rokmi-sa-v-radiach-ozvalo-prvykrat-zapipanie-sputnika-1/" TargetMode="External"/><Relationship Id="rId9" Type="http://schemas.openxmlformats.org/officeDocument/2006/relationships/hyperlink" Target="https://sk.wikipedia.org/wiki/Ivan_Bell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Svetlá a tiene civilizácie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Zdroj: www.zborovna.sk</a:t>
            </a:r>
            <a:endParaRPr lang="sk-SK" dirty="0"/>
          </a:p>
        </p:txBody>
      </p:sp>
      <p:pic>
        <p:nvPicPr>
          <p:cNvPr id="4" name="Obrázok 3" descr="u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3" cy="1001663"/>
          </a:xfrm>
          <a:prstGeom prst="rect">
            <a:avLst/>
          </a:prstGeom>
        </p:spPr>
      </p:pic>
      <p:pic>
        <p:nvPicPr>
          <p:cNvPr id="5" name="Obrázok 4" descr="ys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66" y="0"/>
            <a:ext cx="2143134" cy="1071567"/>
          </a:xfrm>
          <a:prstGeom prst="rect">
            <a:avLst/>
          </a:prstGeom>
        </p:spPr>
      </p:pic>
      <p:pic>
        <p:nvPicPr>
          <p:cNvPr id="6" name="Obrázok 5" descr="atomova bom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0"/>
            <a:ext cx="2357422" cy="1349366"/>
          </a:xfrm>
          <a:prstGeom prst="rect">
            <a:avLst/>
          </a:prstGeom>
        </p:spPr>
      </p:pic>
      <p:pic>
        <p:nvPicPr>
          <p:cNvPr id="7" name="Obrázok 6" descr="gagar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549" y="1571612"/>
            <a:ext cx="1976451" cy="2428868"/>
          </a:xfrm>
          <a:prstGeom prst="rect">
            <a:avLst/>
          </a:prstGeom>
        </p:spPr>
      </p:pic>
      <p:pic>
        <p:nvPicPr>
          <p:cNvPr id="8" name="Obrázok 7" descr="armstro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4714884"/>
            <a:ext cx="185735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11. September 2001 - USA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 septembra 2001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do mrakodrapov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Svetového obchodného centra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/WTC/, pýchy amerického obchodu vrazili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dve unesené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dopravné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lietadlá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s cestujúcimi ...obe budovy sa zrútili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Tretie unesené lietadlo letelo na americký </a:t>
            </a:r>
            <a:r>
              <a:rPr lang="sk-SK" sz="2600" dirty="0" err="1">
                <a:latin typeface="Arial" pitchFamily="34" charset="0"/>
                <a:cs typeface="Arial" pitchFamily="34" charset="0"/>
              </a:rPr>
              <a:t>Pentagon</a:t>
            </a:r>
            <a:endParaRPr lang="sk-SK" sz="2600" dirty="0">
              <a:latin typeface="Arial" pitchFamily="34" charset="0"/>
              <a:cs typeface="Arial" pitchFamily="34" charset="0"/>
            </a:endParaRP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Štvrté havarovalo neďaleko </a:t>
            </a:r>
            <a:r>
              <a:rPr lang="sk-SK" sz="2600" dirty="0" err="1">
                <a:latin typeface="Arial" pitchFamily="34" charset="0"/>
                <a:cs typeface="Arial" pitchFamily="34" charset="0"/>
              </a:rPr>
              <a:t>Pittsburgu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28728" y="1214422"/>
            <a:ext cx="37208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Deň, ktorý poznačil 21. storočie </a:t>
            </a:r>
          </a:p>
        </p:txBody>
      </p:sp>
      <p:pic>
        <p:nvPicPr>
          <p:cNvPr id="5" name="Obrázok 4" descr="wt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1"/>
            <a:ext cx="2857500" cy="20002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57290" y="0"/>
            <a:ext cx="272863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Terorizmus v 21. storočí</a:t>
            </a:r>
          </a:p>
        </p:txBody>
      </p:sp>
      <p:pic>
        <p:nvPicPr>
          <p:cNvPr id="7" name="Obrázok 6" descr="usa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857772"/>
            <a:ext cx="1714480" cy="2000227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3071802" y="5866645"/>
            <a:ext cx="4366901" cy="991355"/>
            <a:chOff x="857224" y="6143644"/>
            <a:chExt cx="4366901" cy="991355"/>
          </a:xfrm>
        </p:grpSpPr>
        <p:sp>
          <p:nvSpPr>
            <p:cNvPr id="8" name="BlokTextu 7"/>
            <p:cNvSpPr txBox="1"/>
            <p:nvPr/>
          </p:nvSpPr>
          <p:spPr>
            <a:xfrm>
              <a:off x="857224" y="6143644"/>
              <a:ext cx="203934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b="1" dirty="0" err="1"/>
                <a:t>Usáma</a:t>
              </a:r>
              <a:r>
                <a:rPr lang="sk-SK" b="1" dirty="0"/>
                <a:t> </a:t>
              </a:r>
              <a:r>
                <a:rPr lang="sk-SK" b="1" dirty="0" err="1"/>
                <a:t>bin</a:t>
              </a:r>
              <a:r>
                <a:rPr lang="sk-SK" b="1" dirty="0"/>
                <a:t> </a:t>
              </a:r>
              <a:r>
                <a:rPr lang="sk-SK" b="1" dirty="0" err="1"/>
                <a:t>Ládin</a:t>
              </a:r>
              <a:endParaRPr lang="sk-SK" b="1" dirty="0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857224" y="6488668"/>
              <a:ext cx="4366901" cy="646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Vodca teroristických skupín </a:t>
              </a:r>
              <a:r>
                <a:rPr lang="sk-SK" dirty="0" err="1"/>
                <a:t>al</a:t>
              </a:r>
              <a:r>
                <a:rPr lang="sk-SK" dirty="0"/>
                <a:t> – </a:t>
              </a:r>
              <a:r>
                <a:rPr lang="sk-SK" dirty="0" err="1"/>
                <a:t>Káida</a:t>
              </a:r>
              <a:endParaRPr lang="sk-SK" dirty="0"/>
            </a:p>
            <a:p>
              <a:r>
                <a:rPr lang="sk-SK" dirty="0"/>
                <a:t>organizátor teroristických útokov</a:t>
              </a:r>
            </a:p>
          </p:txBody>
        </p:sp>
      </p:grpSp>
      <p:cxnSp>
        <p:nvCxnSpPr>
          <p:cNvPr id="12" name="Rovná spojovacia šípka 11"/>
          <p:cNvCxnSpPr>
            <a:stCxn id="8" idx="1"/>
          </p:cNvCxnSpPr>
          <p:nvPr/>
        </p:nvCxnSpPr>
        <p:spPr>
          <a:xfrm rot="10800000">
            <a:off x="2214546" y="6000769"/>
            <a:ext cx="857256" cy="50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42844" y="5429264"/>
            <a:ext cx="2105063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Najhľadanejší</a:t>
            </a:r>
          </a:p>
          <a:p>
            <a:r>
              <a:rPr lang="sk-SK" dirty="0"/>
              <a:t>terorista sveta...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roku 2011 ho 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Američania zabili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ekológia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Ľudia si stále viac a viac uvedomujú význam slova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EKOLÓGIA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ekologické katastrofy 21. stor.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zamorenie ovzdušia, úhyn zvierat, znečistenie vôd, výruby lesov (pralesov), likvidácia jadrového odpadu, hlady skládok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...toto všetko je alarmujúci jav v 21. stor. Môže mať fatálne následky</a:t>
            </a:r>
          </a:p>
        </p:txBody>
      </p:sp>
      <p:pic>
        <p:nvPicPr>
          <p:cNvPr id="4" name="Obrázok 3" descr="otay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14290"/>
            <a:ext cx="823910" cy="76379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215074" y="357166"/>
            <a:ext cx="235352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Vieš vysvetliť pojem</a:t>
            </a:r>
          </a:p>
          <a:p>
            <a:r>
              <a:rPr lang="sk-SK" b="1" dirty="0">
                <a:solidFill>
                  <a:schemeClr val="bg1"/>
                </a:solidFill>
              </a:rPr>
              <a:t>ekológia?</a:t>
            </a:r>
          </a:p>
        </p:txBody>
      </p:sp>
      <p:pic>
        <p:nvPicPr>
          <p:cNvPr id="6" name="Obrázok 5" descr="pra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5349550"/>
            <a:ext cx="2428860" cy="1508450"/>
          </a:xfrm>
          <a:prstGeom prst="rect">
            <a:avLst/>
          </a:prstGeom>
        </p:spPr>
      </p:pic>
      <p:pic>
        <p:nvPicPr>
          <p:cNvPr id="7" name="Obrázok 6" descr="sklad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00677"/>
            <a:ext cx="2619375" cy="1457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ekumenizmus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Asi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60 rokoch 20. stor.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sa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mení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aj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katolícka cirkev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 moderný svet =&gt;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EKUMENIZMUS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 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zmierenie rôznych náboženstiev na báze humanity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Jedným z nositeľov tejto myšlienky ekumenizmu bol aj pápež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Ján Pavol II.</a:t>
            </a:r>
          </a:p>
        </p:txBody>
      </p:sp>
      <p:pic>
        <p:nvPicPr>
          <p:cNvPr id="4" name="Obrázok 3" descr="jan pavol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362450"/>
            <a:ext cx="1828800" cy="2495550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 rot="16200000" flipH="1">
            <a:off x="6429388" y="492919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Obrázok 6" descr="vzkricni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3286124"/>
            <a:ext cx="714372" cy="714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Použitá literatúra a linky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1000" dirty="0">
                <a:hlinkClick r:id="rId2"/>
              </a:rPr>
              <a:t>https://hnonline.sk/galeria/10694-cernobyl/5e66bb4f-cfae-4027-8031-c638646acf24</a:t>
            </a:r>
            <a:endParaRPr lang="sk-SK" sz="1000" dirty="0"/>
          </a:p>
          <a:p>
            <a:r>
              <a:rPr lang="sk-SK" sz="1000" dirty="0">
                <a:hlinkClick r:id="rId3"/>
              </a:rPr>
              <a:t>https://www.kcet.org/shows/earth-focus/fukushima-can-it-happen-in-the-ushttps://www.kcet.org/shows/earth-focus/fukushima-can-it-happen-in-the-us</a:t>
            </a:r>
            <a:endParaRPr lang="sk-SK" sz="1000" dirty="0"/>
          </a:p>
          <a:p>
            <a:r>
              <a:rPr lang="sk-SK" sz="1000" dirty="0">
                <a:hlinkClick r:id="rId4"/>
              </a:rPr>
              <a:t>https://zive.aktuality.sk/clanok/127927/pred-60-rokmi-sa-v-radiach-ozvalo-prvykrat-zapipanie-sputnika-1/</a:t>
            </a:r>
            <a:endParaRPr lang="sk-SK" sz="1000" dirty="0"/>
          </a:p>
          <a:p>
            <a:r>
              <a:rPr lang="sk-SK" sz="1000" dirty="0">
                <a:hlinkClick r:id="rId5"/>
              </a:rPr>
              <a:t>https://www.teraz.sk/magazin/pes-lajka-pamatnik-sputnik/57517-clanok.html</a:t>
            </a:r>
            <a:endParaRPr lang="en-US" sz="1000" dirty="0"/>
          </a:p>
          <a:p>
            <a:r>
              <a:rPr lang="sk-SK" sz="1000" dirty="0">
                <a:hlinkClick r:id="rId6"/>
              </a:rPr>
              <a:t>https://sk.wikipedia.org/wiki/Jurij_Alexejevi%C4%8D_Gagarin</a:t>
            </a:r>
            <a:endParaRPr lang="sk-SK" sz="1000" dirty="0"/>
          </a:p>
          <a:p>
            <a:r>
              <a:rPr lang="en-US" sz="1000" dirty="0">
                <a:hlinkClick r:id="rId7"/>
              </a:rPr>
              <a:t>https://sk.wikipedia.org/wiki/John_Glenn</a:t>
            </a:r>
            <a:endParaRPr lang="sk-SK" sz="1000" dirty="0"/>
          </a:p>
          <a:p>
            <a:r>
              <a:rPr lang="sk-SK" sz="1000" dirty="0">
                <a:hlinkClick r:id="rId8"/>
              </a:rPr>
              <a:t>https://sk.wikipedia.org/wiki/Valentina_Vladimirovna_Tere%C5%A1kovov%C3%A1</a:t>
            </a:r>
            <a:endParaRPr lang="sk-SK" sz="1000" dirty="0"/>
          </a:p>
          <a:p>
            <a:r>
              <a:rPr lang="sk-SK" sz="1000" dirty="0">
                <a:hlinkClick r:id="rId9"/>
              </a:rPr>
              <a:t>https://sk.wikipedia.org/wiki/Ivan_Bella</a:t>
            </a:r>
            <a:endParaRPr lang="sk-SK" sz="1000" dirty="0"/>
          </a:p>
          <a:p>
            <a:r>
              <a:rPr lang="sk-SK" sz="1000" dirty="0">
                <a:hlinkClick r:id="rId10"/>
              </a:rPr>
              <a:t>https://refresher.sk/tag/dazdovy-prales</a:t>
            </a:r>
            <a:endParaRPr lang="sk-SK" sz="1000" dirty="0"/>
          </a:p>
          <a:p>
            <a:r>
              <a:rPr lang="sk-SK" sz="1000" dirty="0">
                <a:hlinkClick r:id="rId11"/>
              </a:rPr>
              <a:t>https://www.unitedlife.sk/najvacsie-smetiska-sveta-na-najvacsom-denne-konci-20-tisic-ton-odpadu/</a:t>
            </a:r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en-US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Atómový vek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Atómová energia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jej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mierové využitie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dlho ostávalo s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pojené s predstavou vojny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obavy zo zneužitia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na vojenské účely =&gt; Hirošima a Nagasaki...</a:t>
            </a:r>
          </a:p>
        </p:txBody>
      </p:sp>
      <p:pic>
        <p:nvPicPr>
          <p:cNvPr id="4" name="Obrázok 3" descr="atomova bom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0"/>
            <a:ext cx="2828925" cy="1619250"/>
          </a:xfrm>
          <a:prstGeom prst="rect">
            <a:avLst/>
          </a:prstGeom>
        </p:spPr>
      </p:pic>
      <p:pic>
        <p:nvPicPr>
          <p:cNvPr id="5" name="Obrázok 4" descr="atomovz hri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7760"/>
            <a:ext cx="1952625" cy="20002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928794" y="6211669"/>
            <a:ext cx="220284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Atómový hríb nad</a:t>
            </a:r>
          </a:p>
          <a:p>
            <a:r>
              <a:rPr lang="sk-SK" dirty="0"/>
              <a:t>Hirošimou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715140" y="1643050"/>
            <a:ext cx="214033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Atómová bomba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500166" y="1428736"/>
            <a:ext cx="450796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</a:t>
            </a:r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 a má v rukách  po prvý raz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prostriedky,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ktoré by mohli 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zničiť svet</a:t>
            </a:r>
          </a:p>
        </p:txBody>
      </p:sp>
      <p:pic>
        <p:nvPicPr>
          <p:cNvPr id="9" name="Obrázok 8" descr="vzkricnik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596" y="1071546"/>
            <a:ext cx="1071562" cy="1071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Mierové využitie atómovej energie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Postupne sa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energia získavaná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štiepením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jadra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atómu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začala využívať aj na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mierové účely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–&gt; napr.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ATÓMOVÉ ELEKTRÁRNE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riziká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cernobz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643174" y="6211669"/>
            <a:ext cx="349005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Ukrajina/ZSSR/černobyľská</a:t>
            </a:r>
          </a:p>
          <a:p>
            <a:r>
              <a:rPr lang="sk-SK" dirty="0"/>
              <a:t> jadrová elektráreň po havárii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643174" y="5857892"/>
            <a:ext cx="69762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1986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572000" y="5000636"/>
            <a:ext cx="327685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Aké riziká prinášajú jadrové </a:t>
            </a:r>
          </a:p>
          <a:p>
            <a:r>
              <a:rPr lang="sk-SK" dirty="0">
                <a:solidFill>
                  <a:schemeClr val="bg1"/>
                </a:solidFill>
              </a:rPr>
              <a:t>elektrárne?</a:t>
            </a:r>
          </a:p>
        </p:txBody>
      </p:sp>
      <p:pic>
        <p:nvPicPr>
          <p:cNvPr id="8" name="Obrázok 7" descr="otay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857760"/>
            <a:ext cx="823910" cy="763796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214942" y="1357298"/>
            <a:ext cx="69762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2011</a:t>
            </a:r>
          </a:p>
        </p:txBody>
      </p:sp>
      <p:pic>
        <p:nvPicPr>
          <p:cNvPr id="10" name="Obrázok 9" descr="fukusi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4594" y="0"/>
            <a:ext cx="2769406" cy="171448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5245176" y="1714488"/>
            <a:ext cx="389882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Japonsko: jadrová elektráreň</a:t>
            </a:r>
          </a:p>
          <a:p>
            <a:r>
              <a:rPr lang="sk-SK" dirty="0" err="1"/>
              <a:t>Fukušima</a:t>
            </a:r>
            <a:r>
              <a:rPr lang="sk-SK" dirty="0"/>
              <a:t> – havária, kt. vyvolalo</a:t>
            </a:r>
          </a:p>
          <a:p>
            <a:r>
              <a:rPr lang="sk-SK" dirty="0"/>
              <a:t>zemetrasenie v dôsledku </a:t>
            </a:r>
            <a:r>
              <a:rPr lang="sk-SK" dirty="0" err="1"/>
              <a:t>tsunami</a:t>
            </a:r>
            <a:endParaRPr lang="sk-SK" dirty="0"/>
          </a:p>
        </p:txBody>
      </p:sp>
      <p:cxnSp>
        <p:nvCxnSpPr>
          <p:cNvPr id="13" name="Rovná spojovacia šípka 12"/>
          <p:cNvCxnSpPr>
            <a:stCxn id="5" idx="3"/>
          </p:cNvCxnSpPr>
          <p:nvPr/>
        </p:nvCxnSpPr>
        <p:spPr>
          <a:xfrm flipV="1">
            <a:off x="6133232" y="6500834"/>
            <a:ext cx="724784" cy="34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6886651" y="6286520"/>
            <a:ext cx="225734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Zlyhal ľudský faktor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7224" y="1714488"/>
            <a:ext cx="386997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Havárie atómových elektrární </a:t>
            </a:r>
            <a:r>
              <a:rPr lang="sk-SK" dirty="0" smtClean="0"/>
              <a:t>=&gt;</a:t>
            </a:r>
          </a:p>
          <a:p>
            <a:pPr algn="ctr"/>
            <a:r>
              <a:rPr lang="sk-SK" dirty="0" smtClean="0"/>
              <a:t>zamorenie vody, pôdy, vzduchu,</a:t>
            </a:r>
          </a:p>
          <a:p>
            <a:pPr algn="ctr"/>
            <a:r>
              <a:rPr lang="sk-SK" dirty="0" smtClean="0"/>
              <a:t>ohrozenie životov ľudí a zvierat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357290" y="1357298"/>
            <a:ext cx="2791149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Trvalé nebezpečenstvo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černobyľ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Rok 1986, Ukrajina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neďaleko mesta </a:t>
            </a:r>
            <a:r>
              <a:rPr lang="sk-SK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Pripjať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havária jadrovej elektrárne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Černobyľ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=&gt; niekoľko stoviek mŕtvych (oficiálne) a zamorenie veľkého územia =&gt; ZSSR, stredná Európa...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Okolie Černobyľu 27 rokov po | Nový Č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0"/>
            <a:ext cx="3071802" cy="1730051"/>
          </a:xfrm>
          <a:prstGeom prst="rect">
            <a:avLst/>
          </a:prstGeom>
          <a:noFill/>
        </p:spPr>
      </p:pic>
      <p:pic>
        <p:nvPicPr>
          <p:cNvPr id="5" name="Obrázok 4" descr="vzkricni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10" y="5643578"/>
            <a:ext cx="1071562" cy="107156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714480" y="5786454"/>
            <a:ext cx="574388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Len na porovnanie </a:t>
            </a:r>
            <a:r>
              <a:rPr lang="sk-SK" b="1" dirty="0" smtClean="0"/>
              <a:t>pri havárii Černobyľu </a:t>
            </a:r>
            <a:r>
              <a:rPr lang="sk-SK" dirty="0" smtClean="0"/>
              <a:t>uniklo asi</a:t>
            </a:r>
          </a:p>
          <a:p>
            <a:pPr algn="ctr"/>
            <a:r>
              <a:rPr lang="sk-SK" b="1" dirty="0" smtClean="0"/>
              <a:t>40 až 50 krát väčšie množstvo rádioaktivity </a:t>
            </a:r>
            <a:r>
              <a:rPr lang="sk-SK" b="1" dirty="0" smtClean="0">
                <a:solidFill>
                  <a:srgbClr val="C00000"/>
                </a:solidFill>
              </a:rPr>
              <a:t>ako v</a:t>
            </a:r>
          </a:p>
          <a:p>
            <a:pPr algn="ctr"/>
            <a:r>
              <a:rPr lang="sk-SK" b="1" dirty="0" smtClean="0">
                <a:solidFill>
                  <a:srgbClr val="C00000"/>
                </a:solidFill>
              </a:rPr>
              <a:t>Hirošime </a:t>
            </a:r>
            <a:endParaRPr lang="sk-SK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Ku hviezdam 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Vedecký výskum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súperenie superveľmocí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STUDENÁ VOJNA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umožnil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postupne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prenikať do vesmíru</a:t>
            </a:r>
          </a:p>
          <a:p>
            <a:r>
              <a:rPr lang="sk-SK" sz="2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KOZMICKÝ VEK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k-SK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1957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&gt;&gt;&gt; ZSSR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prvá umelá družica Zeme = </a:t>
            </a:r>
            <a:r>
              <a:rPr lang="sk-SK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Sputnik 1</a:t>
            </a:r>
            <a:endParaRPr lang="sk-SK" sz="2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putni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56" y="5357827"/>
            <a:ext cx="2357444" cy="1500174"/>
          </a:xfrm>
          <a:prstGeom prst="rect">
            <a:avLst/>
          </a:prstGeom>
        </p:spPr>
      </p:pic>
      <p:pic>
        <p:nvPicPr>
          <p:cNvPr id="5" name="Obrázok 4" descr="ys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357694"/>
            <a:ext cx="2357422" cy="1000129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857620" y="6211669"/>
            <a:ext cx="29274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Guľa s priemerom 58 cm</a:t>
            </a:r>
          </a:p>
          <a:p>
            <a:r>
              <a:rPr lang="sk-SK" dirty="0"/>
              <a:t> nevážila viac ako 87 kg</a:t>
            </a: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500694" y="4714884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Obrázok 8" descr="otayn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500174"/>
            <a:ext cx="823910" cy="76379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1428728" y="1643050"/>
            <a:ext cx="3807453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Ktoré krajiny po II. svetovej vojne</a:t>
            </a:r>
          </a:p>
          <a:p>
            <a:r>
              <a:rPr lang="sk-SK" dirty="0">
                <a:solidFill>
                  <a:schemeClr val="bg1"/>
                </a:solidFill>
              </a:rPr>
              <a:t>označujeme ako superveľmoci?</a:t>
            </a:r>
          </a:p>
        </p:txBody>
      </p:sp>
      <p:pic>
        <p:nvPicPr>
          <p:cNvPr id="11" name="Obrázok 10" descr="lajk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43512"/>
            <a:ext cx="2524125" cy="1714488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2500298" y="5143512"/>
            <a:ext cx="3352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/>
              <a:t>Lajka</a:t>
            </a:r>
            <a:r>
              <a:rPr lang="sk-SK" dirty="0"/>
              <a:t>, </a:t>
            </a:r>
            <a:r>
              <a:rPr lang="sk-SK" u="sng" dirty="0"/>
              <a:t>prvý pes vo vesmíre</a:t>
            </a:r>
            <a:r>
              <a:rPr lang="sk-SK" dirty="0"/>
              <a:t>;</a:t>
            </a:r>
          </a:p>
          <a:p>
            <a:r>
              <a:rPr lang="sk-SK" b="1" dirty="0"/>
              <a:t>Sputnik 2</a:t>
            </a:r>
            <a:r>
              <a:rPr lang="sk-SK" dirty="0"/>
              <a:t>...zahynula niekoľko</a:t>
            </a:r>
          </a:p>
          <a:p>
            <a:r>
              <a:rPr lang="sk-SK" dirty="0"/>
              <a:t>hodín po </a:t>
            </a:r>
            <a:r>
              <a:rPr lang="sk-SK" dirty="0" smtClean="0"/>
              <a:t>štarte </a:t>
            </a:r>
            <a:r>
              <a:rPr lang="sk-SK" dirty="0" smtClean="0">
                <a:sym typeface="Wingdings" pitchFamily="2" charset="2"/>
              </a:rPr>
              <a:t> kyslík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0" y="4786322"/>
            <a:ext cx="138371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ZSSR - 1957</a:t>
            </a:r>
          </a:p>
        </p:txBody>
      </p:sp>
      <p:pic>
        <p:nvPicPr>
          <p:cNvPr id="14" name="Obrázok 13" descr="vzkricnik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571868" y="0"/>
            <a:ext cx="714372" cy="714372"/>
          </a:xfrm>
          <a:prstGeom prst="rect">
            <a:avLst/>
          </a:prstGeom>
        </p:spPr>
      </p:pic>
      <p:sp>
        <p:nvSpPr>
          <p:cNvPr id="15" name="BlokTextu 14"/>
          <p:cNvSpPr txBox="1"/>
          <p:nvPr/>
        </p:nvSpPr>
        <p:spPr>
          <a:xfrm>
            <a:off x="4429124" y="0"/>
            <a:ext cx="479009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USA a ZSSR </a:t>
            </a:r>
            <a:r>
              <a:rPr lang="sk-SK" dirty="0" smtClean="0"/>
              <a:t>rátali s prenesením vojnového</a:t>
            </a:r>
          </a:p>
          <a:p>
            <a:pPr algn="ctr"/>
            <a:r>
              <a:rPr lang="sk-SK" dirty="0" smtClean="0"/>
              <a:t>konfliktu do vesmíru =&gt; preto rozvoj</a:t>
            </a:r>
          </a:p>
          <a:p>
            <a:pPr algn="ctr"/>
            <a:r>
              <a:rPr lang="sk-SK" b="1" dirty="0" smtClean="0"/>
              <a:t>KOZMONAUTIKY 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Ku hviezdam II.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Prvým človekom vo vesmíre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sa stal sovietsky kozmonaut </a:t>
            </a:r>
            <a:r>
              <a:rPr lang="sk-SK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Jurij</a:t>
            </a:r>
            <a:r>
              <a:rPr lang="sk-SK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Gagarin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ktorý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r. </a:t>
            </a:r>
            <a:r>
              <a:rPr lang="sk-SK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na kozmickej lodi </a:t>
            </a:r>
            <a:r>
              <a:rPr lang="sk-SK" sz="2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Vostok</a:t>
            </a:r>
            <a:r>
              <a:rPr lang="sk-SK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</a:t>
            </a:r>
            <a:r>
              <a:rPr lang="sk-SK" sz="2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obletel Zem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V 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</a:t>
            </a:r>
            <a:r>
              <a:rPr lang="sk-SK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1962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obletel Zem aj Američan </a:t>
            </a:r>
            <a:r>
              <a:rPr lang="sk-SK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</a:t>
            </a:r>
            <a:r>
              <a:rPr lang="sk-SK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Glenn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gaga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49" y="1"/>
            <a:ext cx="1976451" cy="242886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500958" y="2428868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J. </a:t>
            </a:r>
            <a:r>
              <a:rPr lang="sk-SK" dirty="0" err="1"/>
              <a:t>Gagarin</a:t>
            </a:r>
            <a:endParaRPr lang="sk-SK" dirty="0"/>
          </a:p>
        </p:txBody>
      </p:sp>
      <p:pic>
        <p:nvPicPr>
          <p:cNvPr id="6" name="Obrázok 5" descr="gle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072074"/>
            <a:ext cx="1643042" cy="178592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643042" y="6488668"/>
            <a:ext cx="14734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John</a:t>
            </a:r>
            <a:r>
              <a:rPr lang="sk-SK" dirty="0"/>
              <a:t> </a:t>
            </a:r>
            <a:r>
              <a:rPr lang="sk-SK" dirty="0" err="1"/>
              <a:t>Glenn</a:t>
            </a:r>
            <a:endParaRPr lang="sk-SK" dirty="0"/>
          </a:p>
        </p:txBody>
      </p:sp>
      <p:pic>
        <p:nvPicPr>
          <p:cNvPr id="8" name="Obrázok 7" descr="hrdin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500042"/>
            <a:ext cx="967698" cy="190959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928926" y="2000240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Vyznamenanie: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hrdina ZSSR</a:t>
            </a:r>
          </a:p>
        </p:txBody>
      </p:sp>
      <p:pic>
        <p:nvPicPr>
          <p:cNvPr id="10" name="Obrázok 9" descr="tereskovov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958" y="5000636"/>
            <a:ext cx="1643042" cy="1857364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5857884" y="5857892"/>
            <a:ext cx="164304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ZSSR - 1965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4643438" y="6211669"/>
            <a:ext cx="284565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/>
              <a:t>Valentina</a:t>
            </a:r>
            <a:r>
              <a:rPr lang="sk-SK" b="1" dirty="0"/>
              <a:t> </a:t>
            </a:r>
            <a:r>
              <a:rPr lang="sk-SK" b="1" dirty="0" err="1"/>
              <a:t>Tereškovová</a:t>
            </a:r>
            <a:r>
              <a:rPr lang="sk-SK" dirty="0"/>
              <a:t>: 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prvá žena vo vesmíre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85786" y="1071546"/>
            <a:ext cx="491192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Gagarin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bol prvý človek, ktorý sa z vesmíru</a:t>
            </a:r>
          </a:p>
          <a:p>
            <a:r>
              <a:rPr lang="sk-SK" dirty="0" smtClean="0"/>
              <a:t>aj vrátil...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643042" y="6072206"/>
            <a:ext cx="13404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USA - 1962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4214810" y="0"/>
            <a:ext cx="291778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Zahynul pri cvičnom lete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/>
              <a:t>Usa</a:t>
            </a:r>
            <a:r>
              <a:rPr lang="sk-SK" dirty="0"/>
              <a:t> dobyli mesiac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1969 </a:t>
            </a:r>
            <a:r>
              <a:rPr lang="sk-SK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traja Američania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vo vesmírnej lodi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Apollo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prvý raz v histórii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pristáli na Mesiaci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apoll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509" y="0"/>
            <a:ext cx="1962491" cy="198211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428728" y="2000240"/>
            <a:ext cx="185659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N. A. </a:t>
            </a:r>
            <a:r>
              <a:rPr lang="sk-SK" dirty="0" err="1"/>
              <a:t>Amstrong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428728" y="2500306"/>
            <a:ext cx="129715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M. </a:t>
            </a:r>
            <a:r>
              <a:rPr lang="sk-SK" dirty="0" err="1"/>
              <a:t>Collins</a:t>
            </a:r>
            <a:r>
              <a:rPr lang="sk-SK" dirty="0"/>
              <a:t>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1428728" y="3143248"/>
            <a:ext cx="106952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E. </a:t>
            </a:r>
            <a:r>
              <a:rPr lang="sk-SK" dirty="0" err="1"/>
              <a:t>Aldrin</a:t>
            </a:r>
            <a:endParaRPr lang="sk-SK" dirty="0"/>
          </a:p>
        </p:txBody>
      </p:sp>
      <p:pic>
        <p:nvPicPr>
          <p:cNvPr id="10" name="Obrázok 9" descr="posad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285860"/>
            <a:ext cx="2405066" cy="185738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214546" y="6488668"/>
            <a:ext cx="70054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„Je to len malý krok pre človeka, ale veľký skok pre ľudstvo“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214546" y="6143644"/>
            <a:ext cx="1856598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A.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Amstrong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Obrázok 12" descr="armstr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14884"/>
            <a:ext cx="2190750" cy="2143116"/>
          </a:xfrm>
          <a:prstGeom prst="rect">
            <a:avLst/>
          </a:prstGeom>
        </p:spPr>
      </p:pic>
      <p:sp>
        <p:nvSpPr>
          <p:cNvPr id="14" name="BlokTextu 13"/>
          <p:cNvSpPr txBox="1"/>
          <p:nvPr/>
        </p:nvSpPr>
        <p:spPr>
          <a:xfrm>
            <a:off x="4286248" y="5286388"/>
            <a:ext cx="274947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p</a:t>
            </a:r>
            <a:r>
              <a:rPr lang="sk-SK" dirty="0" smtClean="0"/>
              <a:t>rvý </a:t>
            </a:r>
            <a:r>
              <a:rPr lang="sk-SK" dirty="0"/>
              <a:t>človek na mesiaci</a:t>
            </a:r>
          </a:p>
        </p:txBody>
      </p:sp>
      <p:cxnSp>
        <p:nvCxnSpPr>
          <p:cNvPr id="16" name="Rovná spojovacia šípka 15"/>
          <p:cNvCxnSpPr/>
          <p:nvPr/>
        </p:nvCxnSpPr>
        <p:spPr>
          <a:xfrm rot="5400000" flipH="1" flipV="1">
            <a:off x="3964777" y="575073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7215206" y="2285992"/>
            <a:ext cx="1928794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Prvý Slovák vo </a:t>
            </a:r>
          </a:p>
          <a:p>
            <a:r>
              <a:rPr lang="sk-SK" dirty="0"/>
              <a:t>vesmíre </a:t>
            </a:r>
          </a:p>
        </p:txBody>
      </p:sp>
      <p:pic>
        <p:nvPicPr>
          <p:cNvPr id="18" name="Obrázok 17" descr="bel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928934"/>
            <a:ext cx="1928794" cy="1393828"/>
          </a:xfrm>
          <a:prstGeom prst="rect">
            <a:avLst/>
          </a:prstGeom>
        </p:spPr>
      </p:pic>
      <p:sp>
        <p:nvSpPr>
          <p:cNvPr id="19" name="BlokTextu 18"/>
          <p:cNvSpPr txBox="1"/>
          <p:nvPr/>
        </p:nvSpPr>
        <p:spPr>
          <a:xfrm>
            <a:off x="7572396" y="4357694"/>
            <a:ext cx="1261884" cy="3693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Ivan </a:t>
            </a:r>
            <a:r>
              <a:rPr lang="sk-SK" dirty="0" err="1"/>
              <a:t>Bella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7858148" y="4714884"/>
            <a:ext cx="6976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Prvý Čechoslovák vo vesmíre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roku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1978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vyletel do vesmíru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 kozmonaut z ČSSR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Vladimír </a:t>
            </a:r>
            <a:r>
              <a:rPr lang="sk-SK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Remek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</a:p>
          <a:p>
            <a:r>
              <a:rPr lang="sk-SK" sz="2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ČSSR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sa stala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treťou krajinou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sveta, ktorej občan sa dostal do kozmu...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https://upload.wikimedia.org/wikipedia/commons/thumb/3/3a/VladimirRemek.jpg/230px-VladimirRem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5352" y="0"/>
            <a:ext cx="1398648" cy="1800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500826" y="1428736"/>
            <a:ext cx="124745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V. </a:t>
            </a:r>
            <a:r>
              <a:rPr lang="sk-SK" b="1" dirty="0" err="1" smtClean="0"/>
              <a:t>Remek</a:t>
            </a:r>
            <a:endParaRPr lang="sk-SK" b="1" dirty="0"/>
          </a:p>
        </p:txBody>
      </p:sp>
      <p:sp>
        <p:nvSpPr>
          <p:cNvPr id="31748" name="AutoShape 4" descr="Kozmonautika - Kozmonauti - Vladimír Rem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1750" name="Picture 6" descr="Vladimír Rem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86374"/>
            <a:ext cx="1785918" cy="1571626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785918" y="6488668"/>
            <a:ext cx="124745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V. </a:t>
            </a:r>
            <a:r>
              <a:rPr lang="sk-SK" b="1" dirty="0" err="1" smtClean="0"/>
              <a:t>Remek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Svet = globálna dedina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Druhá polovica 20.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VEDECKÁ REVOLÚCIA</a:t>
            </a:r>
          </a:p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Kybernetika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prvé PC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začali vznikať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II. svetovej vojne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boli pomalé, hlučné a obrovské...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Prudký rozvoj </a:t>
            </a:r>
            <a:r>
              <a:rPr lang="sk-SK" sz="2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elektroniky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informatiky</a:t>
            </a:r>
          </a:p>
          <a:p>
            <a:pPr>
              <a:buNone/>
            </a:pPr>
            <a:r>
              <a:rPr lang="sk-SK" sz="2600" dirty="0">
                <a:latin typeface="Arial" pitchFamily="34" charset="0"/>
                <a:cs typeface="Arial" pitchFamily="34" charset="0"/>
              </a:rPr>
              <a:t>	sa začal </a:t>
            </a:r>
            <a:r>
              <a:rPr lang="sk-SK" sz="2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90. rokoch 20. </a:t>
            </a:r>
            <a:r>
              <a:rPr lang="sk-SK" sz="26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</a:t>
            </a:r>
            <a:endParaRPr lang="sk-SK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Obrázok 3" descr="eni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68" y="5027463"/>
            <a:ext cx="2397132" cy="1830537"/>
          </a:xfrm>
          <a:prstGeom prst="rect">
            <a:avLst/>
          </a:prstGeom>
        </p:spPr>
      </p:pic>
      <p:pic>
        <p:nvPicPr>
          <p:cNvPr id="6" name="Obrázok 5" descr="ib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0" y="4143380"/>
            <a:ext cx="2095500" cy="838200"/>
          </a:xfrm>
          <a:prstGeom prst="rect">
            <a:avLst/>
          </a:prstGeom>
        </p:spPr>
      </p:pic>
      <p:grpSp>
        <p:nvGrpSpPr>
          <p:cNvPr id="9" name="Skupina 8"/>
          <p:cNvGrpSpPr/>
          <p:nvPr/>
        </p:nvGrpSpPr>
        <p:grpSpPr>
          <a:xfrm>
            <a:off x="4643438" y="5854479"/>
            <a:ext cx="2114681" cy="1003521"/>
            <a:chOff x="928662" y="5286388"/>
            <a:chExt cx="2114681" cy="1003521"/>
          </a:xfrm>
        </p:grpSpPr>
        <p:sp>
          <p:nvSpPr>
            <p:cNvPr id="5" name="BlokTextu 4"/>
            <p:cNvSpPr txBox="1"/>
            <p:nvPr/>
          </p:nvSpPr>
          <p:spPr>
            <a:xfrm>
              <a:off x="2143108" y="5286388"/>
              <a:ext cx="89159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/>
                <a:t>ENIAC</a:t>
              </a:r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928662" y="5643578"/>
              <a:ext cx="2114681" cy="646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Prvý </a:t>
              </a:r>
              <a:r>
                <a:rPr lang="sk-SK" dirty="0" err="1"/>
                <a:t>pc</a:t>
              </a:r>
              <a:r>
                <a:rPr lang="sk-SK" dirty="0"/>
                <a:t> na svete</a:t>
              </a:r>
            </a:p>
            <a:p>
              <a:r>
                <a:rPr lang="sk-SK" dirty="0"/>
                <a:t>...vyrobený v USA</a:t>
              </a:r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928662" y="5286388"/>
              <a:ext cx="697627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1946</a:t>
              </a:r>
            </a:p>
          </p:txBody>
        </p:sp>
      </p:grpSp>
      <p:sp>
        <p:nvSpPr>
          <p:cNvPr id="10" name="BlokTextu 9"/>
          <p:cNvSpPr txBox="1"/>
          <p:nvPr/>
        </p:nvSpPr>
        <p:spPr>
          <a:xfrm>
            <a:off x="214282" y="5143512"/>
            <a:ext cx="5684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Rýchla dostupnosť informácií, masové využívanie</a:t>
            </a:r>
          </a:p>
          <a:p>
            <a:r>
              <a:rPr lang="sk-SK" dirty="0"/>
              <a:t>rovnakého spotrebného tovaru, rýchle presuny...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 sa </a:t>
            </a:r>
            <a:r>
              <a:rPr lang="sk-SK" dirty="0"/>
              <a:t>akoby </a:t>
            </a:r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zmenšil a civilizačne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zjednotil</a:t>
            </a:r>
            <a:r>
              <a:rPr lang="sk-SK" dirty="0"/>
              <a:t> =&gt;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GLOBALIZÁCIA</a:t>
            </a:r>
          </a:p>
        </p:txBody>
      </p:sp>
      <p:pic>
        <p:nvPicPr>
          <p:cNvPr id="11" name="Obrázok 10" descr="otayn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76" y="857232"/>
            <a:ext cx="857224" cy="763796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4805953" y="1643050"/>
            <a:ext cx="433804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Prináša virtuálna realita nejaké riziká?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957</TotalTime>
  <Words>737</Words>
  <Application>Microsoft Office PowerPoint</Application>
  <PresentationFormat>Prezentácia na obrazovke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Motív1</vt:lpstr>
      <vt:lpstr>Svetlá a tiene civilizácie </vt:lpstr>
      <vt:lpstr>Atómový vek</vt:lpstr>
      <vt:lpstr>Mierové využitie atómovej energie</vt:lpstr>
      <vt:lpstr>černobyľ</vt:lpstr>
      <vt:lpstr>Ku hviezdam I.</vt:lpstr>
      <vt:lpstr>Ku hviezdam II.</vt:lpstr>
      <vt:lpstr>Usa dobyli mesiac</vt:lpstr>
      <vt:lpstr>Prvý Čechoslovák vo vesmíre</vt:lpstr>
      <vt:lpstr>Svet = globálna dedina</vt:lpstr>
      <vt:lpstr>11. September 2001 - USA</vt:lpstr>
      <vt:lpstr>ekológia</vt:lpstr>
      <vt:lpstr>ekumenizmus</vt:lpstr>
      <vt:lpstr>Použitá literatúra a linky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Svetlá a tiene civilizácie</dc:title>
  <dc:creator>Mikle</dc:creator>
  <cp:lastModifiedBy>Uzivatel</cp:lastModifiedBy>
  <cp:revision>96</cp:revision>
  <dcterms:created xsi:type="dcterms:W3CDTF">2019-08-16T16:03:33Z</dcterms:created>
  <dcterms:modified xsi:type="dcterms:W3CDTF">2020-05-11T08:55:03Z</dcterms:modified>
</cp:coreProperties>
</file>