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52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3159" y="685800"/>
            <a:ext cx="600075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sk-SK" smtClean="0"/>
              <a:t>Kliknite sem a upravte štýl predlohy nadpisov.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3159" y="3843868"/>
            <a:ext cx="48006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A0311-3D48-4BE8-8318-A1DDF2A7A50B}" type="datetimeFigureOut">
              <a:rPr lang="sk-SK" smtClean="0"/>
              <a:pPr/>
              <a:t>20. 4. 2020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F5A4A-8CE8-44A5-AEAC-6486E3ACD2A8}" type="slidenum">
              <a:rPr lang="sk-SK" smtClean="0"/>
              <a:pPr/>
              <a:t>‹#›</a:t>
            </a:fld>
            <a:endParaRPr lang="sk-SK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6171009" y="8467"/>
            <a:ext cx="28575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4581128" y="91546"/>
            <a:ext cx="4560491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5426869" y="228600"/>
            <a:ext cx="371475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5501878" y="32279"/>
            <a:ext cx="3639742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5884070" y="609602"/>
            <a:ext cx="325754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14350" y="533400"/>
            <a:ext cx="8114109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1" y="3843867"/>
            <a:ext cx="6228158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A0311-3D48-4BE8-8318-A1DDF2A7A50B}" type="datetimeFigureOut">
              <a:rPr lang="sk-SK" smtClean="0"/>
              <a:pPr/>
              <a:t>20. 4. 2020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F5A4A-8CE8-44A5-AEAC-6486E3ACD2A8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ov a p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3160" y="685800"/>
            <a:ext cx="75438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sk-SK" smtClean="0"/>
              <a:t>Kliknite sem a upravte štýl predlohy nadpisov.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3159" y="4114800"/>
            <a:ext cx="6401991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A0311-3D48-4BE8-8318-A1DDF2A7A50B}" type="datetimeFigureOut">
              <a:rPr lang="sk-SK" smtClean="0"/>
              <a:pPr/>
              <a:t>20. 4. 2020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F5A4A-8CE8-44A5-AEAC-6486E3ACD2A8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nuka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9" y="685800"/>
            <a:ext cx="6858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sk-SK" smtClean="0"/>
              <a:t>Kliknite sem a upravte štýl predlohy nadpisov.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84659" y="3429000"/>
            <a:ext cx="64008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3160" y="4301068"/>
            <a:ext cx="64008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A0311-3D48-4BE8-8318-A1DDF2A7A50B}" type="datetimeFigureOut">
              <a:rPr lang="sk-SK" smtClean="0"/>
              <a:pPr/>
              <a:t>20. 4. 2020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F5A4A-8CE8-44A5-AEAC-6486E3ACD2A8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4" name="TextBox 13"/>
          <p:cNvSpPr txBox="1"/>
          <p:nvPr/>
        </p:nvSpPr>
        <p:spPr>
          <a:xfrm>
            <a:off x="398859" y="812222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714059" y="2768601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3159" y="3429000"/>
            <a:ext cx="64008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sk-SK" smtClean="0"/>
              <a:t>Kliknite sem a upravte štýl predlohy nadpisov.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3158" y="5132981"/>
            <a:ext cx="6401993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A0311-3D48-4BE8-8318-A1DDF2A7A50B}" type="datetimeFigureOut">
              <a:rPr lang="sk-SK" smtClean="0"/>
              <a:pPr/>
              <a:t>20. 4. 2020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F5A4A-8CE8-44A5-AEAC-6486E3ACD2A8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 ponu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60" y="685800"/>
            <a:ext cx="6858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sk-SK" smtClean="0"/>
              <a:t>Kliknite sem a upravte štýl predlohy nadpisov.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13159" y="3928534"/>
            <a:ext cx="64008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sk-SK" smtClean="0"/>
              <a:t>Kliknite sem a upravte štýly predlohy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3159" y="4978400"/>
            <a:ext cx="64008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A0311-3D48-4BE8-8318-A1DDF2A7A50B}" type="datetimeFigureOut">
              <a:rPr lang="sk-SK" smtClean="0"/>
              <a:pPr/>
              <a:t>20. 4. 2020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F5A4A-8CE8-44A5-AEAC-6486E3ACD2A8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1" name="TextBox 10"/>
          <p:cNvSpPr txBox="1"/>
          <p:nvPr/>
        </p:nvSpPr>
        <p:spPr>
          <a:xfrm>
            <a:off x="398859" y="812222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714059" y="2768601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alebo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3160" y="685800"/>
            <a:ext cx="75438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sk-SK" smtClean="0"/>
              <a:t>Kliknite sem a upravte štýl predlohy nadpisov.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13159" y="3928534"/>
            <a:ext cx="64008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sk-SK" smtClean="0"/>
              <a:t>Kliknite sem a upravte štýly predlohy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3159" y="4766733"/>
            <a:ext cx="64008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A0311-3D48-4BE8-8318-A1DDF2A7A50B}" type="datetimeFigureOut">
              <a:rPr lang="sk-SK" smtClean="0"/>
              <a:pPr/>
              <a:t>20. 4. 2020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F5A4A-8CE8-44A5-AEAC-6486E3ACD2A8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A0311-3D48-4BE8-8318-A1DDF2A7A50B}" type="datetimeFigureOut">
              <a:rPr lang="sk-SK" smtClean="0"/>
              <a:pPr/>
              <a:t>20. 4. 2020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F5A4A-8CE8-44A5-AEAC-6486E3ACD2A8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3909" y="685800"/>
            <a:ext cx="1543050" cy="4572000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4350" y="685800"/>
            <a:ext cx="5867400" cy="5308600"/>
          </a:xfrm>
        </p:spPr>
        <p:txBody>
          <a:bodyPr vert="eaVert" anchor="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A0311-3D48-4BE8-8318-A1DDF2A7A50B}" type="datetimeFigureOut">
              <a:rPr lang="sk-SK" smtClean="0"/>
              <a:pPr/>
              <a:t>20. 4. 2020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F5A4A-8CE8-44A5-AEAC-6486E3ACD2A8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A0311-3D48-4BE8-8318-A1DDF2A7A50B}" type="datetimeFigureOut">
              <a:rPr lang="sk-SK" smtClean="0"/>
              <a:pPr/>
              <a:t>20. 4. 2020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F5A4A-8CE8-44A5-AEAC-6486E3ACD2A8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3159" y="2006600"/>
            <a:ext cx="64008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sk-SK" smtClean="0"/>
              <a:t>Kliknite sem a upravte štýl predlohy nadpisov.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3160" y="4495800"/>
            <a:ext cx="64008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A0311-3D48-4BE8-8318-A1DDF2A7A50B}" type="datetimeFigureOut">
              <a:rPr lang="sk-SK" smtClean="0"/>
              <a:pPr/>
              <a:t>20. 4. 2020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F5A4A-8CE8-44A5-AEAC-6486E3ACD2A8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3159" y="685801"/>
            <a:ext cx="3703241" cy="3615267"/>
          </a:xfrm>
        </p:spPr>
        <p:txBody>
          <a:bodyPr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56100" y="685801"/>
            <a:ext cx="3700859" cy="3615266"/>
          </a:xfrm>
        </p:spPr>
        <p:txBody>
          <a:bodyPr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A0311-3D48-4BE8-8318-A1DDF2A7A50B}" type="datetimeFigureOut">
              <a:rPr lang="sk-SK" smtClean="0"/>
              <a:pPr/>
              <a:t>20. 4. 2020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F5A4A-8CE8-44A5-AEAC-6486E3ACD2A8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061" y="685800"/>
            <a:ext cx="3487340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3159" y="1270529"/>
            <a:ext cx="3703241" cy="3030538"/>
          </a:xfrm>
        </p:spPr>
        <p:txBody>
          <a:bodyPr anchor="t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59299" y="685800"/>
            <a:ext cx="349885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54909" y="1262062"/>
            <a:ext cx="3696891" cy="3030538"/>
          </a:xfrm>
        </p:spPr>
        <p:txBody>
          <a:bodyPr anchor="t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A0311-3D48-4BE8-8318-A1DDF2A7A50B}" type="datetimeFigureOut">
              <a:rPr lang="sk-SK" smtClean="0"/>
              <a:pPr/>
              <a:t>20. 4. 2020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F5A4A-8CE8-44A5-AEAC-6486E3ACD2A8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A0311-3D48-4BE8-8318-A1DDF2A7A50B}" type="datetimeFigureOut">
              <a:rPr lang="sk-SK" smtClean="0"/>
              <a:pPr/>
              <a:t>20. 4. 2020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F5A4A-8CE8-44A5-AEAC-6486E3ACD2A8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A0311-3D48-4BE8-8318-A1DDF2A7A50B}" type="datetimeFigureOut">
              <a:rPr lang="sk-SK" smtClean="0"/>
              <a:pPr/>
              <a:t>20. 4. 2020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F5A4A-8CE8-44A5-AEAC-6486E3ACD2A8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3759" y="685800"/>
            <a:ext cx="27432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k-SK" smtClean="0"/>
              <a:t>Kliknite sem a upravte štýl predlohy nadpisov.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3159" y="685800"/>
            <a:ext cx="4457701" cy="5308600"/>
          </a:xfrm>
        </p:spPr>
        <p:txBody>
          <a:bodyPr anchor="ctr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3759" y="2209800"/>
            <a:ext cx="27432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A0311-3D48-4BE8-8318-A1DDF2A7A50B}" type="datetimeFigureOut">
              <a:rPr lang="sk-SK" smtClean="0"/>
              <a:pPr/>
              <a:t>20. 4. 2020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F5A4A-8CE8-44A5-AEAC-6486E3ACD2A8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2109" y="1447800"/>
            <a:ext cx="451485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sk-SK" smtClean="0"/>
              <a:t>Kliknite sem a upravte štýl predlohy nadpisov.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1759" y="914400"/>
            <a:ext cx="2460731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42109" y="2777067"/>
            <a:ext cx="4516041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A0311-3D48-4BE8-8318-A1DDF2A7A50B}" type="datetimeFigureOut">
              <a:rPr lang="sk-SK" smtClean="0"/>
              <a:pPr/>
              <a:t>20. 4. 2020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F5A4A-8CE8-44A5-AEAC-6486E3ACD2A8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905227" y="2963334"/>
            <a:ext cx="2236394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3159" y="4487333"/>
            <a:ext cx="64008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3159" y="685801"/>
            <a:ext cx="64008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28309" y="6172201"/>
            <a:ext cx="120015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E2AA0311-3D48-4BE8-8318-A1DDF2A7A50B}" type="datetimeFigureOut">
              <a:rPr lang="sk-SK" smtClean="0"/>
              <a:pPr/>
              <a:t>20. 4. 2020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3159" y="6172201"/>
            <a:ext cx="565785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2400" y="5578476"/>
            <a:ext cx="856684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78EF5A4A-8CE8-44A5-AEAC-6486E3ACD2A8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zborovna.sk/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err="1" smtClean="0"/>
              <a:t>Sovietizácia</a:t>
            </a:r>
            <a:r>
              <a:rPr lang="sk-SK" dirty="0" smtClean="0"/>
              <a:t> </a:t>
            </a:r>
            <a:r>
              <a:rPr lang="sk-SK" dirty="0" err="1" smtClean="0"/>
              <a:t>československa</a:t>
            </a:r>
            <a:r>
              <a:rPr lang="sk-SK" dirty="0" smtClean="0"/>
              <a:t> 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 smtClean="0"/>
              <a:t>Zdroj</a:t>
            </a:r>
            <a:r>
              <a:rPr lang="sk-SK" smtClean="0"/>
              <a:t>: </a:t>
            </a:r>
            <a:r>
              <a:rPr lang="sk-SK" smtClean="0">
                <a:hlinkClick r:id="rId2"/>
              </a:rPr>
              <a:t>www.zborovna.sk</a:t>
            </a:r>
            <a:endParaRPr lang="sk-SK" smtClean="0"/>
          </a:p>
          <a:p>
            <a:endParaRPr lang="sk-SK" dirty="0"/>
          </a:p>
        </p:txBody>
      </p:sp>
      <p:pic>
        <p:nvPicPr>
          <p:cNvPr id="4" name="Obrázok 3" descr="stb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516217" y="0"/>
            <a:ext cx="2627784" cy="2143125"/>
          </a:xfrm>
          <a:prstGeom prst="rect">
            <a:avLst/>
          </a:prstGeom>
        </p:spPr>
      </p:pic>
      <p:pic>
        <p:nvPicPr>
          <p:cNvPr id="5" name="Obrázok 4" descr="zssr obrazok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0"/>
            <a:ext cx="2195736" cy="1196752"/>
          </a:xfrm>
          <a:prstGeom prst="rect">
            <a:avLst/>
          </a:prstGeom>
        </p:spPr>
      </p:pic>
      <p:pic>
        <p:nvPicPr>
          <p:cNvPr id="6" name="Obrázok 5" descr="stalin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53275" y="4562475"/>
            <a:ext cx="1990725" cy="229552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6400800" cy="1507067"/>
          </a:xfrm>
        </p:spPr>
        <p:txBody>
          <a:bodyPr/>
          <a:lstStyle/>
          <a:p>
            <a:r>
              <a:rPr lang="sk-SK" dirty="0" smtClean="0"/>
              <a:t>ČSR a východný blok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67544" y="1916832"/>
            <a:ext cx="6400800" cy="3615267"/>
          </a:xfrm>
        </p:spPr>
        <p:txBody>
          <a:bodyPr>
            <a:normAutofit/>
          </a:bodyPr>
          <a:lstStyle/>
          <a:p>
            <a:r>
              <a:rPr lang="sk-SK" sz="2600" dirty="0" smtClean="0">
                <a:latin typeface="Arial" pitchFamily="34" charset="0"/>
                <a:cs typeface="Arial" pitchFamily="34" charset="0"/>
              </a:rPr>
              <a:t>Politický prevrat, ktorý sa udial vo februári 1948 poznamenal vývoj Československa na 40 rokov =&gt; krajina sa dostala do sféry vplyvu ZSSR a zaradila sa medzi krajiny východného bloku</a:t>
            </a:r>
            <a:endParaRPr lang="sk-SK" sz="26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Obrázok 3" descr="komunist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5445224"/>
            <a:ext cx="2627784" cy="1412776"/>
          </a:xfrm>
          <a:prstGeom prst="rect">
            <a:avLst/>
          </a:prstGeom>
        </p:spPr>
      </p:pic>
      <p:pic>
        <p:nvPicPr>
          <p:cNvPr id="5" name="Obrázok 4" descr="vitazny febň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12160" y="4941168"/>
            <a:ext cx="3131840" cy="1916832"/>
          </a:xfrm>
          <a:prstGeom prst="rect">
            <a:avLst/>
          </a:prstGeom>
        </p:spPr>
      </p:pic>
      <p:pic>
        <p:nvPicPr>
          <p:cNvPr id="6" name="Obrázok 5" descr="zssr obrazok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948264" y="0"/>
            <a:ext cx="2195736" cy="1196752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6400800" cy="1507067"/>
          </a:xfrm>
        </p:spPr>
        <p:txBody>
          <a:bodyPr/>
          <a:lstStyle/>
          <a:p>
            <a:pPr algn="ctr"/>
            <a:r>
              <a:rPr lang="sk-SK" dirty="0" smtClean="0"/>
              <a:t>Politický systém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67544" y="1988840"/>
            <a:ext cx="6400800" cy="4320480"/>
          </a:xfrm>
        </p:spPr>
        <p:txBody>
          <a:bodyPr>
            <a:normAutofit lnSpcReduction="10000"/>
          </a:bodyPr>
          <a:lstStyle/>
          <a:p>
            <a:r>
              <a:rPr lang="sk-SK" sz="2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Komunistická strana </a:t>
            </a:r>
            <a:r>
              <a:rPr lang="sk-SK" sz="2600" dirty="0" smtClean="0">
                <a:latin typeface="Arial" pitchFamily="34" charset="0"/>
                <a:cs typeface="Arial" pitchFamily="34" charset="0"/>
              </a:rPr>
              <a:t>sa stala štátostranou =&gt; </a:t>
            </a:r>
            <a:r>
              <a:rPr lang="sk-SK" sz="2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totalitný politický systém</a:t>
            </a:r>
            <a:r>
              <a:rPr lang="sk-SK" sz="2600" dirty="0" smtClean="0">
                <a:latin typeface="Arial" pitchFamily="34" charset="0"/>
                <a:cs typeface="Arial" pitchFamily="34" charset="0"/>
              </a:rPr>
              <a:t>! </a:t>
            </a:r>
          </a:p>
          <a:p>
            <a:r>
              <a:rPr lang="sk-SK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Vo voľbách v roku 1960 voličom predložila tzv</a:t>
            </a:r>
            <a:r>
              <a:rPr lang="sk-SK" sz="26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sk-SK" sz="26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jednotnú kandidátku </a:t>
            </a:r>
            <a:r>
              <a:rPr lang="sk-SK" sz="2600" dirty="0" smtClean="0">
                <a:latin typeface="Arial" pitchFamily="34" charset="0"/>
                <a:cs typeface="Arial" pitchFamily="34" charset="0"/>
              </a:rPr>
              <a:t>(t.j. zoznam politikov z ktorých si mohli vybrať)</a:t>
            </a:r>
          </a:p>
          <a:p>
            <a:r>
              <a:rPr lang="sk-SK" sz="2600" dirty="0" smtClean="0">
                <a:latin typeface="Arial" pitchFamily="34" charset="0"/>
                <a:cs typeface="Arial" pitchFamily="34" charset="0"/>
              </a:rPr>
              <a:t>Kto si nechcel alebo nevedel vybrať do volebnej urny vhodil </a:t>
            </a:r>
            <a:r>
              <a:rPr lang="sk-SK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biely hlasovací lístok</a:t>
            </a:r>
            <a:endParaRPr lang="sk-SK" sz="2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Obrázok 3" descr="volby 196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96137" y="0"/>
            <a:ext cx="3347864" cy="2204864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6400800" cy="1507067"/>
          </a:xfrm>
        </p:spPr>
        <p:txBody>
          <a:bodyPr/>
          <a:lstStyle/>
          <a:p>
            <a:pPr algn="ctr"/>
            <a:r>
              <a:rPr lang="sk-SK" dirty="0" smtClean="0"/>
              <a:t>Vznik </a:t>
            </a:r>
            <a:r>
              <a:rPr lang="sk-SK" dirty="0" err="1" smtClean="0"/>
              <a:t>Čssr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39552" y="1916832"/>
            <a:ext cx="6400800" cy="3615267"/>
          </a:xfrm>
        </p:spPr>
        <p:txBody>
          <a:bodyPr>
            <a:normAutofit/>
          </a:bodyPr>
          <a:lstStyle/>
          <a:p>
            <a:r>
              <a:rPr lang="sk-SK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Na začiatku 60. rokov </a:t>
            </a:r>
            <a:r>
              <a:rPr lang="sk-SK" sz="2600" dirty="0" smtClean="0">
                <a:latin typeface="Arial" pitchFamily="34" charset="0"/>
                <a:cs typeface="Arial" pitchFamily="34" charset="0"/>
              </a:rPr>
              <a:t>sa zmenil názov ČSR na </a:t>
            </a:r>
            <a:r>
              <a:rPr lang="sk-SK" sz="2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Československá socialistická republika</a:t>
            </a:r>
            <a:r>
              <a:rPr lang="sk-SK" sz="2600" dirty="0" smtClean="0">
                <a:latin typeface="Arial" pitchFamily="34" charset="0"/>
                <a:cs typeface="Arial" pitchFamily="34" charset="0"/>
              </a:rPr>
              <a:t> (1961) =&gt; usúdilo sa, že </a:t>
            </a:r>
            <a:r>
              <a:rPr lang="sk-SK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socializmus</a:t>
            </a:r>
            <a:r>
              <a:rPr lang="sk-SK" sz="2600" dirty="0" smtClean="0">
                <a:latin typeface="Arial" pitchFamily="34" charset="0"/>
                <a:cs typeface="Arial" pitchFamily="34" charset="0"/>
              </a:rPr>
              <a:t> v štáte bol </a:t>
            </a:r>
            <a:r>
              <a:rPr lang="sk-SK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vybudovaný</a:t>
            </a:r>
            <a:endParaRPr lang="sk-SK" sz="2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Obrázok 3" descr="novotn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953250" y="3838575"/>
            <a:ext cx="2190750" cy="3019425"/>
          </a:xfrm>
          <a:prstGeom prst="rect">
            <a:avLst/>
          </a:prstGeom>
        </p:spPr>
      </p:pic>
      <p:sp>
        <p:nvSpPr>
          <p:cNvPr id="5" name="BlokTextu 4"/>
          <p:cNvSpPr txBox="1"/>
          <p:nvPr/>
        </p:nvSpPr>
        <p:spPr>
          <a:xfrm>
            <a:off x="2928926" y="6488668"/>
            <a:ext cx="4003019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sk-SK" dirty="0" smtClean="0"/>
              <a:t>Antonín Novotný = ČSSR prezident</a:t>
            </a:r>
            <a:endParaRPr lang="sk-SK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6400800" cy="1507067"/>
          </a:xfrm>
        </p:spPr>
        <p:txBody>
          <a:bodyPr/>
          <a:lstStyle/>
          <a:p>
            <a:pPr algn="ctr"/>
            <a:r>
              <a:rPr lang="sk-SK" dirty="0" smtClean="0"/>
              <a:t>Zastrašovaná spoločnosť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67544" y="1844824"/>
            <a:ext cx="6400800" cy="3615267"/>
          </a:xfrm>
        </p:spPr>
        <p:txBody>
          <a:bodyPr>
            <a:normAutofit lnSpcReduction="10000"/>
          </a:bodyPr>
          <a:lstStyle/>
          <a:p>
            <a:r>
              <a:rPr lang="sk-SK" sz="2600" dirty="0" smtClean="0">
                <a:latin typeface="Arial" pitchFamily="34" charset="0"/>
                <a:cs typeface="Arial" pitchFamily="34" charset="0"/>
              </a:rPr>
              <a:t>Po februári 1948 sa začala tzv. </a:t>
            </a:r>
            <a:r>
              <a:rPr lang="sk-SK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očista verejného života </a:t>
            </a:r>
            <a:r>
              <a:rPr lang="sk-SK" sz="2600" dirty="0" smtClean="0">
                <a:latin typeface="Arial" pitchFamily="34" charset="0"/>
                <a:cs typeface="Arial" pitchFamily="34" charset="0"/>
              </a:rPr>
              <a:t>=&gt; </a:t>
            </a:r>
            <a:r>
              <a:rPr lang="sk-SK" sz="2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odstraňovali sa ľudia pre systém nepohodlní </a:t>
            </a:r>
            <a:r>
              <a:rPr lang="sk-SK" sz="26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 </a:t>
            </a:r>
            <a:r>
              <a:rPr lang="sk-SK" sz="26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príslušníci nekomunistických strán, bežní občania</a:t>
            </a:r>
            <a:r>
              <a:rPr lang="sk-SK" sz="26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, ale </a:t>
            </a:r>
            <a:r>
              <a:rPr lang="sk-SK" sz="26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aj komunisti</a:t>
            </a:r>
            <a:r>
              <a:rPr lang="sk-SK" sz="26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...</a:t>
            </a:r>
          </a:p>
          <a:p>
            <a:r>
              <a:rPr lang="sk-SK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Spoločnosť komunisti organizovali </a:t>
            </a:r>
            <a:r>
              <a:rPr lang="sk-SK" sz="26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v centrálnych organizáciách ako napr.: </a:t>
            </a:r>
            <a:r>
              <a:rPr lang="sk-SK" sz="2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  <a:sym typeface="Wingdings" pitchFamily="2" charset="2"/>
              </a:rPr>
              <a:t>odborové hnutie, jednotná pionierska organizácia </a:t>
            </a:r>
            <a:r>
              <a:rPr lang="sk-SK" sz="26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a pod...</a:t>
            </a:r>
            <a:endParaRPr lang="sk-SK" sz="26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Obrázok 4" descr="pioni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24625" y="5114925"/>
            <a:ext cx="2619375" cy="1743075"/>
          </a:xfrm>
          <a:prstGeom prst="rect">
            <a:avLst/>
          </a:prstGeom>
        </p:spPr>
      </p:pic>
      <p:sp>
        <p:nvSpPr>
          <p:cNvPr id="6" name="BlokTextu 5"/>
          <p:cNvSpPr txBox="1"/>
          <p:nvPr/>
        </p:nvSpPr>
        <p:spPr>
          <a:xfrm>
            <a:off x="5436096" y="6488668"/>
            <a:ext cx="1056700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sk-SK" dirty="0" smtClean="0"/>
              <a:t>Pionieri </a:t>
            </a:r>
            <a:endParaRPr lang="sk-SK" dirty="0"/>
          </a:p>
        </p:txBody>
      </p:sp>
      <p:pic>
        <p:nvPicPr>
          <p:cNvPr id="7" name="Obrázok 6" descr="socialisticky zvaz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092281" y="0"/>
            <a:ext cx="2051720" cy="25146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6400800" cy="1507067"/>
          </a:xfrm>
        </p:spPr>
        <p:txBody>
          <a:bodyPr/>
          <a:lstStyle/>
          <a:p>
            <a:pPr algn="ctr"/>
            <a:r>
              <a:rPr lang="sk-SK" dirty="0" smtClean="0"/>
              <a:t>Štátna bezpečnosť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251520" y="1988840"/>
            <a:ext cx="6400800" cy="3615267"/>
          </a:xfrm>
        </p:spPr>
        <p:txBody>
          <a:bodyPr>
            <a:normAutofit/>
          </a:bodyPr>
          <a:lstStyle/>
          <a:p>
            <a:r>
              <a:rPr lang="sk-SK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Celá spoločnosť bola kontrolovaná tajnou políciou</a:t>
            </a:r>
            <a:r>
              <a:rPr lang="sk-SK" sz="2600" dirty="0" smtClean="0">
                <a:latin typeface="Arial" pitchFamily="34" charset="0"/>
                <a:cs typeface="Arial" pitchFamily="34" charset="0"/>
              </a:rPr>
              <a:t> – </a:t>
            </a:r>
            <a:r>
              <a:rPr lang="sk-SK" sz="2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Štátnou bezpečnosťou = ŠTB</a:t>
            </a:r>
            <a:r>
              <a:rPr lang="sk-SK" sz="2600" dirty="0" smtClean="0">
                <a:latin typeface="Arial" pitchFamily="34" charset="0"/>
                <a:cs typeface="Arial" pitchFamily="34" charset="0"/>
              </a:rPr>
              <a:t> s ktorou </a:t>
            </a:r>
            <a:r>
              <a:rPr lang="sk-SK" sz="2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spolupracovalo mnoho ľudí</a:t>
            </a:r>
            <a:r>
              <a:rPr lang="sk-SK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k-SK" sz="26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 </a:t>
            </a:r>
            <a:r>
              <a:rPr lang="sk-SK" sz="26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  <a:sym typeface="Wingdings" pitchFamily="2" charset="2"/>
              </a:rPr>
              <a:t>udávali občanov</a:t>
            </a:r>
            <a:r>
              <a:rPr lang="sk-SK" sz="26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, ktorí sa kriticky vyjadrovali k režimu, počúvali zakázaný rozhlas, nezúčastňovali sa oficiálnych osláv...</a:t>
            </a:r>
            <a:endParaRPr lang="sk-SK" sz="26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Obrázok 3" descr="stb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16217" y="0"/>
            <a:ext cx="2627784" cy="2143125"/>
          </a:xfrm>
          <a:prstGeom prst="rect">
            <a:avLst/>
          </a:prstGeom>
        </p:spPr>
      </p:pic>
      <p:pic>
        <p:nvPicPr>
          <p:cNvPr id="5" name="Obrázok 4" descr="statn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5257800"/>
            <a:ext cx="2857500" cy="16002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6400800" cy="1507067"/>
          </a:xfrm>
        </p:spPr>
        <p:txBody>
          <a:bodyPr/>
          <a:lstStyle/>
          <a:p>
            <a:pPr algn="ctr"/>
            <a:r>
              <a:rPr lang="sk-SK" dirty="0" smtClean="0"/>
              <a:t>Vykonštruované procesy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611560" y="1772816"/>
            <a:ext cx="6400800" cy="3615267"/>
          </a:xfrm>
        </p:spPr>
        <p:txBody>
          <a:bodyPr>
            <a:normAutofit lnSpcReduction="10000"/>
          </a:bodyPr>
          <a:lstStyle/>
          <a:p>
            <a:r>
              <a:rPr lang="sk-SK" sz="2600" dirty="0" smtClean="0">
                <a:latin typeface="Arial" pitchFamily="34" charset="0"/>
                <a:cs typeface="Arial" pitchFamily="34" charset="0"/>
              </a:rPr>
              <a:t>Tragickou súčasťou komunistického režimu boli </a:t>
            </a:r>
            <a:r>
              <a:rPr lang="sk-SK" sz="26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vykonštruované procesy s odporcami režimu</a:t>
            </a:r>
            <a:r>
              <a:rPr lang="sk-SK" sz="2600" dirty="0" smtClean="0">
                <a:latin typeface="Arial" pitchFamily="34" charset="0"/>
                <a:cs typeface="Arial" pitchFamily="34" charset="0"/>
              </a:rPr>
              <a:t> či už skutočnými alebo iba domnelými tzv. </a:t>
            </a:r>
            <a:r>
              <a:rPr lang="sk-SK" sz="2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triednymi nepriateľmi</a:t>
            </a:r>
            <a:r>
              <a:rPr lang="sk-SK" sz="2600" dirty="0" smtClean="0">
                <a:latin typeface="Arial" pitchFamily="34" charset="0"/>
                <a:cs typeface="Arial" pitchFamily="34" charset="0"/>
              </a:rPr>
              <a:t>...</a:t>
            </a:r>
          </a:p>
          <a:p>
            <a:r>
              <a:rPr lang="sk-SK" sz="2600" dirty="0" smtClean="0">
                <a:latin typeface="Arial" pitchFamily="34" charset="0"/>
                <a:cs typeface="Arial" pitchFamily="34" charset="0"/>
              </a:rPr>
              <a:t>Masovo sa prenasledovalo, zatýkalo a väznilo...</a:t>
            </a:r>
            <a:r>
              <a:rPr lang="sk-SK" sz="2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obžalovaní sa po </a:t>
            </a:r>
            <a:r>
              <a:rPr lang="sk-SK" sz="2600" dirty="0" smtClean="0">
                <a:latin typeface="Arial" pitchFamily="34" charset="0"/>
                <a:cs typeface="Arial" pitchFamily="34" charset="0"/>
              </a:rPr>
              <a:t>krutom </a:t>
            </a:r>
            <a:r>
              <a:rPr lang="sk-SK" sz="2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mučení priznávali </a:t>
            </a:r>
            <a:r>
              <a:rPr lang="sk-SK" sz="2600" dirty="0" smtClean="0">
                <a:latin typeface="Arial" pitchFamily="34" charset="0"/>
                <a:cs typeface="Arial" pitchFamily="34" charset="0"/>
              </a:rPr>
              <a:t>zo zločinov najťažších </a:t>
            </a:r>
            <a:r>
              <a:rPr lang="sk-SK" sz="26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 </a:t>
            </a:r>
            <a:r>
              <a:rPr lang="sk-SK" sz="2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  <a:sym typeface="Wingdings" pitchFamily="2" charset="2"/>
              </a:rPr>
              <a:t>vlastizrada, sabotáže, špionáž</a:t>
            </a:r>
            <a:r>
              <a:rPr lang="sk-SK" sz="26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...</a:t>
            </a:r>
            <a:endParaRPr lang="sk-SK" sz="26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Obrázok 3" descr="vojtaššá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03774" y="4834880"/>
            <a:ext cx="1740226" cy="2023120"/>
          </a:xfrm>
          <a:prstGeom prst="rect">
            <a:avLst/>
          </a:prstGeom>
        </p:spPr>
      </p:pic>
      <p:sp>
        <p:nvSpPr>
          <p:cNvPr id="5" name="BlokTextu 4"/>
          <p:cNvSpPr txBox="1"/>
          <p:nvPr/>
        </p:nvSpPr>
        <p:spPr>
          <a:xfrm>
            <a:off x="5929322" y="6488668"/>
            <a:ext cx="1470274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sk-SK" dirty="0" smtClean="0"/>
              <a:t>J. </a:t>
            </a:r>
            <a:r>
              <a:rPr lang="sk-SK" dirty="0" err="1" smtClean="0"/>
              <a:t>Vojtaššák</a:t>
            </a:r>
            <a:endParaRPr lang="en-US" dirty="0"/>
          </a:p>
        </p:txBody>
      </p:sp>
      <p:pic>
        <p:nvPicPr>
          <p:cNvPr id="6" name="Obrázok 5" descr="clementi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00959" y="0"/>
            <a:ext cx="1643042" cy="1781178"/>
          </a:xfrm>
          <a:prstGeom prst="rect">
            <a:avLst/>
          </a:prstGeom>
        </p:spPr>
      </p:pic>
      <p:sp>
        <p:nvSpPr>
          <p:cNvPr id="7" name="BlokTextu 6"/>
          <p:cNvSpPr txBox="1"/>
          <p:nvPr/>
        </p:nvSpPr>
        <p:spPr>
          <a:xfrm>
            <a:off x="5929322" y="1428736"/>
            <a:ext cx="1582484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sk-SK" dirty="0" smtClean="0"/>
              <a:t>V. </a:t>
            </a:r>
            <a:r>
              <a:rPr lang="sk-SK" dirty="0" err="1" smtClean="0"/>
              <a:t>Clementis</a:t>
            </a:r>
            <a:endParaRPr lang="en-US" dirty="0"/>
          </a:p>
        </p:txBody>
      </p:sp>
      <p:sp>
        <p:nvSpPr>
          <p:cNvPr id="8" name="BlokTextu 7"/>
          <p:cNvSpPr txBox="1"/>
          <p:nvPr/>
        </p:nvSpPr>
        <p:spPr>
          <a:xfrm>
            <a:off x="8001024" y="1785926"/>
            <a:ext cx="8258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smtClean="0"/>
              <a:t>politik</a:t>
            </a:r>
            <a:endParaRPr lang="en-US" dirty="0"/>
          </a:p>
        </p:txBody>
      </p:sp>
      <p:sp>
        <p:nvSpPr>
          <p:cNvPr id="9" name="BlokTextu 8"/>
          <p:cNvSpPr txBox="1"/>
          <p:nvPr/>
        </p:nvSpPr>
        <p:spPr>
          <a:xfrm>
            <a:off x="7858148" y="4429132"/>
            <a:ext cx="8915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smtClean="0"/>
              <a:t>biskup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6400800" cy="1507067"/>
          </a:xfrm>
        </p:spPr>
        <p:txBody>
          <a:bodyPr/>
          <a:lstStyle/>
          <a:p>
            <a:pPr algn="ctr"/>
            <a:r>
              <a:rPr lang="sk-SK" dirty="0" smtClean="0"/>
              <a:t>Rozsudky smrti</a:t>
            </a:r>
            <a:endParaRPr lang="en-US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71472" y="1643050"/>
            <a:ext cx="6400800" cy="3615267"/>
          </a:xfrm>
        </p:spPr>
        <p:txBody>
          <a:bodyPr>
            <a:normAutofit lnSpcReduction="10000"/>
          </a:bodyPr>
          <a:lstStyle/>
          <a:p>
            <a:r>
              <a:rPr lang="sk-SK" sz="2600" dirty="0" smtClean="0">
                <a:latin typeface="Arial" pitchFamily="34" charset="0"/>
                <a:cs typeface="Arial" pitchFamily="34" charset="0"/>
              </a:rPr>
              <a:t>Totalitný komunistický režim sa nezastavil pred ničím, hlavne v 50 rokoch bolo uznesených </a:t>
            </a:r>
            <a:r>
              <a:rPr lang="sk-SK" sz="2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232 rozsudkov smrti</a:t>
            </a:r>
            <a:r>
              <a:rPr lang="sk-SK" sz="2600" dirty="0" smtClean="0">
                <a:latin typeface="Arial" pitchFamily="34" charset="0"/>
                <a:cs typeface="Arial" pitchFamily="34" charset="0"/>
              </a:rPr>
              <a:t> =&gt; </a:t>
            </a:r>
            <a:r>
              <a:rPr lang="sk-SK" sz="26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TRIEDNI NEPRIATELIA </a:t>
            </a:r>
            <a:r>
              <a:rPr lang="sk-SK" sz="2600" dirty="0" smtClean="0">
                <a:latin typeface="Arial" pitchFamily="34" charset="0"/>
                <a:cs typeface="Arial" pitchFamily="34" charset="0"/>
              </a:rPr>
              <a:t>= príslušníci </a:t>
            </a:r>
            <a:r>
              <a:rPr lang="sk-SK" sz="2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nekomunistických strán, kňazi, rehoľníci, protifašistickí bojovníci, roľníci</a:t>
            </a:r>
            <a:r>
              <a:rPr lang="sk-SK" sz="2600" dirty="0" smtClean="0">
                <a:latin typeface="Arial" pitchFamily="34" charset="0"/>
                <a:cs typeface="Arial" pitchFamily="34" charset="0"/>
              </a:rPr>
              <a:t> aj </a:t>
            </a:r>
            <a:r>
              <a:rPr lang="sk-SK" sz="2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komunisti</a:t>
            </a:r>
            <a:r>
              <a:rPr lang="sk-SK" sz="2600" dirty="0" smtClean="0">
                <a:latin typeface="Arial" pitchFamily="34" charset="0"/>
                <a:cs typeface="Arial" pitchFamily="34" charset="0"/>
              </a:rPr>
              <a:t>...</a:t>
            </a:r>
          </a:p>
          <a:p>
            <a:r>
              <a:rPr lang="sk-SK" sz="2600" dirty="0" smtClean="0">
                <a:latin typeface="Arial" pitchFamily="34" charset="0"/>
                <a:cs typeface="Arial" pitchFamily="34" charset="0"/>
              </a:rPr>
              <a:t>Tí šťastnejší skončili buď vo väzení alebo v </a:t>
            </a:r>
            <a:r>
              <a:rPr lang="sk-SK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táboroch nútených prác</a:t>
            </a:r>
            <a:endParaRPr lang="en-US" sz="2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Obrázok 3" descr="zingo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29350" y="5286375"/>
            <a:ext cx="2914650" cy="1571625"/>
          </a:xfrm>
          <a:prstGeom prst="rect">
            <a:avLst/>
          </a:prstGeom>
        </p:spPr>
      </p:pic>
      <p:sp>
        <p:nvSpPr>
          <p:cNvPr id="5" name="BlokTextu 4"/>
          <p:cNvSpPr txBox="1"/>
          <p:nvPr/>
        </p:nvSpPr>
        <p:spPr>
          <a:xfrm>
            <a:off x="7072330" y="4929198"/>
            <a:ext cx="1596912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sk-SK" dirty="0" smtClean="0"/>
              <a:t>Viliam </a:t>
            </a:r>
            <a:r>
              <a:rPr lang="sk-SK" dirty="0" err="1" smtClean="0"/>
              <a:t>Žingor</a:t>
            </a:r>
            <a:endParaRPr lang="en-US" dirty="0"/>
          </a:p>
        </p:txBody>
      </p:sp>
      <p:sp>
        <p:nvSpPr>
          <p:cNvPr id="6" name="BlokTextu 5"/>
          <p:cNvSpPr txBox="1"/>
          <p:nvPr/>
        </p:nvSpPr>
        <p:spPr>
          <a:xfrm>
            <a:off x="2285984" y="5934670"/>
            <a:ext cx="3966150" cy="923330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sk-SK" b="1" dirty="0" smtClean="0">
                <a:solidFill>
                  <a:schemeClr val="bg1"/>
                </a:solidFill>
              </a:rPr>
              <a:t>Organizátor partizánskeho hnutia</a:t>
            </a:r>
            <a:r>
              <a:rPr lang="sk-SK" dirty="0" smtClean="0">
                <a:solidFill>
                  <a:schemeClr val="bg1"/>
                </a:solidFill>
              </a:rPr>
              <a:t>,</a:t>
            </a:r>
          </a:p>
          <a:p>
            <a:pPr algn="ctr"/>
            <a:r>
              <a:rPr lang="sk-SK" b="1" dirty="0" smtClean="0">
                <a:solidFill>
                  <a:schemeClr val="bg1"/>
                </a:solidFill>
              </a:rPr>
              <a:t>popravený</a:t>
            </a:r>
            <a:r>
              <a:rPr lang="sk-SK" dirty="0" smtClean="0">
                <a:solidFill>
                  <a:schemeClr val="bg1"/>
                </a:solidFill>
              </a:rPr>
              <a:t> za kritiku Komunistickej</a:t>
            </a:r>
          </a:p>
          <a:p>
            <a:pPr algn="ctr"/>
            <a:r>
              <a:rPr lang="sk-SK" dirty="0" smtClean="0">
                <a:solidFill>
                  <a:schemeClr val="bg1"/>
                </a:solidFill>
              </a:rPr>
              <a:t>strany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Výsek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Na východ od železnej opony</Template>
  <TotalTime>260</TotalTime>
  <Words>322</Words>
  <Application>Microsoft Office PowerPoint</Application>
  <PresentationFormat>Prezentácia na obrazovke (4:3)</PresentationFormat>
  <Paragraphs>31</Paragraphs>
  <Slides>8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4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8</vt:i4>
      </vt:variant>
    </vt:vector>
  </HeadingPairs>
  <TitlesOfParts>
    <vt:vector size="13" baseType="lpstr">
      <vt:lpstr>Arial</vt:lpstr>
      <vt:lpstr>Century Gothic</vt:lpstr>
      <vt:lpstr>Wingdings</vt:lpstr>
      <vt:lpstr>Wingdings 3</vt:lpstr>
      <vt:lpstr>Výsek</vt:lpstr>
      <vt:lpstr>Sovietizácia československa </vt:lpstr>
      <vt:lpstr>ČSR a východný blok</vt:lpstr>
      <vt:lpstr>Politický systém</vt:lpstr>
      <vt:lpstr>Vznik Čssr</vt:lpstr>
      <vt:lpstr>Zastrašovaná spoločnosť</vt:lpstr>
      <vt:lpstr>Štátna bezpečnosť</vt:lpstr>
      <vt:lpstr>Vykonštruované procesy</vt:lpstr>
      <vt:lpstr>Rozsudky smrti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Sovietizácia československa</dc:title>
  <dc:creator>Používateľ systému Windows</dc:creator>
  <cp:lastModifiedBy>Uzivatel</cp:lastModifiedBy>
  <cp:revision>36</cp:revision>
  <dcterms:created xsi:type="dcterms:W3CDTF">2018-03-26T05:11:28Z</dcterms:created>
  <dcterms:modified xsi:type="dcterms:W3CDTF">2020-04-20T18:32:25Z</dcterms:modified>
</cp:coreProperties>
</file>