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805" autoAdjust="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A9C8-14D9-44D3-89C3-01650AF345AC}" type="datetimeFigureOut">
              <a:rPr lang="sk-SK" smtClean="0"/>
              <a:t>22. 5. 2020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5798-3B55-4BA3-9A44-B068697589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26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A9C8-14D9-44D3-89C3-01650AF345AC}" type="datetimeFigureOut">
              <a:rPr lang="sk-SK" smtClean="0"/>
              <a:t>22. 5. 2020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5798-3B55-4BA3-9A44-B068697589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522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A9C8-14D9-44D3-89C3-01650AF345AC}" type="datetimeFigureOut">
              <a:rPr lang="sk-SK" smtClean="0"/>
              <a:t>22. 5. 2020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5798-3B55-4BA3-9A44-B068697589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988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A9C8-14D9-44D3-89C3-01650AF345AC}" type="datetimeFigureOut">
              <a:rPr lang="sk-SK" smtClean="0"/>
              <a:t>22. 5. 2020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5798-3B55-4BA3-9A44-B068697589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471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A9C8-14D9-44D3-89C3-01650AF345AC}" type="datetimeFigureOut">
              <a:rPr lang="sk-SK" smtClean="0"/>
              <a:t>22. 5. 2020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5798-3B55-4BA3-9A44-B068697589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065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A9C8-14D9-44D3-89C3-01650AF345AC}" type="datetimeFigureOut">
              <a:rPr lang="sk-SK" smtClean="0"/>
              <a:t>22. 5. 2020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5798-3B55-4BA3-9A44-B068697589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691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A9C8-14D9-44D3-89C3-01650AF345AC}" type="datetimeFigureOut">
              <a:rPr lang="sk-SK" smtClean="0"/>
              <a:t>22. 5. 2020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5798-3B55-4BA3-9A44-B068697589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47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A9C8-14D9-44D3-89C3-01650AF345AC}" type="datetimeFigureOut">
              <a:rPr lang="sk-SK" smtClean="0"/>
              <a:t>22. 5. 2020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5798-3B55-4BA3-9A44-B068697589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886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A9C8-14D9-44D3-89C3-01650AF345AC}" type="datetimeFigureOut">
              <a:rPr lang="sk-SK" smtClean="0"/>
              <a:t>22. 5. 2020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5798-3B55-4BA3-9A44-B068697589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691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A9C8-14D9-44D3-89C3-01650AF345AC}" type="datetimeFigureOut">
              <a:rPr lang="sk-SK" smtClean="0"/>
              <a:t>22. 5. 2020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5798-3B55-4BA3-9A44-B068697589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885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A9C8-14D9-44D3-89C3-01650AF345AC}" type="datetimeFigureOut">
              <a:rPr lang="sk-SK" smtClean="0"/>
              <a:t>22. 5. 2020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5798-3B55-4BA3-9A44-B068697589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209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7A9C8-14D9-44D3-89C3-01650AF345AC}" type="datetimeFigureOut">
              <a:rPr lang="sk-SK" smtClean="0"/>
              <a:t>22. 5. 2020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45798-3B55-4BA3-9A44-B068697589E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212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9nan-h_tgs" TargetMode="External"/><Relationship Id="rId2" Type="http://schemas.openxmlformats.org/officeDocument/2006/relationships/hyperlink" Target="https://www.youtube.com/watch?v=r1RDRlWmQW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kxRZfuEYeH4" TargetMode="External"/><Relationship Id="rId4" Type="http://schemas.openxmlformats.org/officeDocument/2006/relationships/hyperlink" Target="https://www.youtube.com/watch?v=U4pvrd3Png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71538" y="1408113"/>
            <a:ext cx="10987087" cy="2387600"/>
          </a:xfrm>
        </p:spPr>
        <p:txBody>
          <a:bodyPr>
            <a:noAutofit/>
          </a:bodyPr>
          <a:lstStyle/>
          <a:p>
            <a:r>
              <a:rPr lang="sk-SK" sz="8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Od Memoranda </a:t>
            </a:r>
            <a:br>
              <a:rPr lang="sk-SK" sz="8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sk-SK" sz="8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k Matici slovenskej</a:t>
            </a:r>
            <a:endParaRPr lang="sk-SK" sz="8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75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57163"/>
            <a:ext cx="10515600" cy="900113"/>
          </a:xfrm>
        </p:spPr>
        <p:txBody>
          <a:bodyPr>
            <a:normAutofit/>
          </a:bodyPr>
          <a:lstStyle/>
          <a:p>
            <a:r>
              <a:rPr lang="sk-SK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Matica slovenská</a:t>
            </a:r>
            <a:endParaRPr lang="sk-SK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0026" y="914401"/>
            <a:ext cx="11672888" cy="5543549"/>
          </a:xfrm>
          <a:solidFill>
            <a:schemeClr val="bg1">
              <a:alpha val="84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cs-C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finančná </a:t>
            </a:r>
            <a:r>
              <a:rPr lang="cs-CZ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zbierka</a:t>
            </a:r>
            <a:r>
              <a:rPr lang="cs-C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jej </a:t>
            </a:r>
            <a:r>
              <a:rPr lang="cs-CZ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zriadenie</a:t>
            </a: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Slováci v </a:t>
            </a:r>
            <a:r>
              <a:rPr lang="cs-CZ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priebehu</a:t>
            </a: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cs-CZ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rokov</a:t>
            </a: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vyzbierali</a:t>
            </a: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</a:t>
            </a: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50 000 zlatých, </a:t>
            </a:r>
            <a:r>
              <a:rPr lang="cs-CZ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prispel</a:t>
            </a: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aj </a:t>
            </a:r>
            <a:r>
              <a:rPr lang="cs-CZ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cisár</a:t>
            </a: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sumou 1000 zlatých</a:t>
            </a:r>
          </a:p>
          <a:p>
            <a:pPr marL="0" indent="0" algn="just">
              <a:buNone/>
            </a:pPr>
            <a:endParaRPr lang="cs-CZ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SÃºvisiaci obrÃ¡zok">
            <a:extLst>
              <a:ext uri="{FF2B5EF4-FFF2-40B4-BE49-F238E27FC236}">
                <a16:creationId xmlns:a16="http://schemas.microsoft.com/office/drawing/2014/main" id="{3E29474E-1F9C-41D7-9509-76D32B36A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93" y="2643189"/>
            <a:ext cx="4762500" cy="319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970" y="4043733"/>
            <a:ext cx="2097206" cy="227400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533671" y="2208847"/>
            <a:ext cx="50367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1875 – gymnázia aj Matica boli postupne zrušené. </a:t>
            </a:r>
            <a:endParaRPr lang="sk-SK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538365" y="4872007"/>
            <a:ext cx="3815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Matica bola obnovená         v roku 1919.                Funguje dodnes. </a:t>
            </a:r>
            <a:endParaRPr lang="sk-SK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941" y="2164626"/>
            <a:ext cx="2371550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0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Doplnkové videá</a:t>
            </a:r>
            <a:endParaRPr lang="sk-SK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sk-SK" dirty="0" smtClean="0">
                <a:hlinkClick r:id="rId2"/>
              </a:rPr>
              <a:t>https://www.youtube.com/watch?v=r1RDRlWmQWA</a:t>
            </a:r>
            <a:r>
              <a:rPr lang="sk-SK" dirty="0" smtClean="0"/>
              <a:t> </a:t>
            </a:r>
            <a:endParaRPr lang="sk-SK" dirty="0"/>
          </a:p>
          <a:p>
            <a:pPr marL="0" indent="0">
              <a:buNone/>
            </a:pPr>
            <a:r>
              <a:rPr lang="sk-SK" dirty="0" smtClean="0">
                <a:hlinkClick r:id="rId3"/>
              </a:rPr>
              <a:t>https://www.youtube.com/watch?v=D9nan-h_tgs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>
                <a:hlinkClick r:id="rId4"/>
              </a:rPr>
              <a:t>https://www.youtube.com/watch?v=U4pvrd3Pngc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>
                <a:hlinkClick r:id="rId5"/>
              </a:rPr>
              <a:t>https://www.youtube.com/watch?v=kxRZfuEYeH4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2683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57163"/>
            <a:ext cx="10515600" cy="900113"/>
          </a:xfrm>
        </p:spPr>
        <p:txBody>
          <a:bodyPr>
            <a:normAutofit/>
          </a:bodyPr>
          <a:lstStyle/>
          <a:p>
            <a:r>
              <a:rPr lang="sk-SK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Situácia po revolúcii 1848/49</a:t>
            </a:r>
            <a:endParaRPr lang="sk-SK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5274" y="1487425"/>
            <a:ext cx="7751446" cy="3803904"/>
          </a:xfrm>
          <a:solidFill>
            <a:schemeClr val="bg1">
              <a:alpha val="84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neúspešnej revolúcii Rakúsko sprísnilo podmienky. </a:t>
            </a:r>
            <a:endParaRPr lang="sk-SK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Odporcovia</a:t>
            </a:r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režimu a bývalí revolucionári boli </a:t>
            </a:r>
            <a:r>
              <a:rPr lang="sk-SK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prenasledovaní.</a:t>
            </a:r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Táto situácia trvala približne 10 rokov.</a:t>
            </a:r>
            <a:endParaRPr lang="sk-SK" sz="4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0" b="10888"/>
          <a:stretch/>
        </p:blipFill>
        <p:spPr>
          <a:xfrm>
            <a:off x="8162353" y="1320928"/>
            <a:ext cx="3600000" cy="44005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215758" y="5721478"/>
            <a:ext cx="46958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Alexander von Bach 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rakúsky minister vnútra 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78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57163"/>
            <a:ext cx="10515600" cy="900113"/>
          </a:xfrm>
        </p:spPr>
        <p:txBody>
          <a:bodyPr>
            <a:normAutofit/>
          </a:bodyPr>
          <a:lstStyle/>
          <a:p>
            <a:r>
              <a:rPr lang="sk-SK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Národné snahy Slovákov</a:t>
            </a:r>
            <a:endParaRPr lang="sk-SK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1462" y="914401"/>
            <a:ext cx="11649076" cy="5543549"/>
          </a:xfrm>
          <a:solidFill>
            <a:schemeClr val="bg1">
              <a:alpha val="84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Slováci </a:t>
            </a:r>
            <a: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 rozhodli verejne vyhlásiť svoje požiadavky:          </a:t>
            </a:r>
            <a:r>
              <a:rPr lang="sk-SK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k-SK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 7. júna 1861 sa v Turčianskom Sv. Martine</a:t>
            </a:r>
            <a:r>
              <a:rPr lang="sk-S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konalo celonárodné zhromaždenie, na </a:t>
            </a:r>
            <a: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ktorom </a:t>
            </a:r>
            <a:r>
              <a:rPr lang="sk-S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bolo prijaté </a:t>
            </a:r>
            <a:r>
              <a:rPr lang="sk-SK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Memorandum slovenského národa</a:t>
            </a:r>
            <a:r>
              <a:rPr lang="sk-SK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(politický program</a:t>
            </a:r>
            <a: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sk-SK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Výsledok vyh&amp;lcaron;adávania obrázkov pre dopyt memorandum slovenského národa politický pro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949" y="2943222"/>
            <a:ext cx="5698051" cy="3714753"/>
          </a:xfrm>
          <a:prstGeom prst="rect">
            <a:avLst/>
          </a:prstGeom>
          <a:noFill/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3" t="5593" r="11125" b="11018"/>
          <a:stretch/>
        </p:blipFill>
        <p:spPr>
          <a:xfrm>
            <a:off x="8265062" y="3044848"/>
            <a:ext cx="3520001" cy="28800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478519" y="5534620"/>
            <a:ext cx="4452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Memorandový pohár, prsteň a náramky/náušnice – pamiatky na významnú udalosť. 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70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57163"/>
            <a:ext cx="10515600" cy="900113"/>
          </a:xfrm>
        </p:spPr>
        <p:txBody>
          <a:bodyPr>
            <a:normAutofit/>
          </a:bodyPr>
          <a:lstStyle/>
          <a:p>
            <a:r>
              <a:rPr lang="sk-SK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Požiadavky Memoranda</a:t>
            </a:r>
            <a:endParaRPr lang="sk-SK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14401"/>
            <a:ext cx="8801101" cy="5543549"/>
          </a:xfrm>
          <a:solidFill>
            <a:schemeClr val="bg1">
              <a:alpha val="84000"/>
            </a:schemeClr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sk-SK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Slováci v Memorande požadovali:</a:t>
            </a:r>
            <a:endParaRPr lang="sk-SK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k-SK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sk-SK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Slováci boli uznaní za osobitný národ</a:t>
            </a:r>
            <a:endParaRPr lang="sk-SK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k-SK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slovenčinu ako úradný jazyk</a:t>
            </a:r>
            <a:endParaRPr lang="sk-SK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k-SK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vlastné školy s vyučovacím jazykom slovenským</a:t>
            </a:r>
            <a:endParaRPr lang="sk-SK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k-SK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vlastný snem </a:t>
            </a:r>
            <a:endParaRPr lang="sk-SK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k-SK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kultúrnu inštitúciu (Maticu slovenskú).</a:t>
            </a:r>
            <a:endParaRPr lang="sk-SK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Výsledok vyh&amp;lcaron;adávania obrázkov pre dopyt memorandum slovenského národa politický program"/>
          <p:cNvPicPr>
            <a:picLocks noChangeAspect="1" noChangeArrowheads="1"/>
          </p:cNvPicPr>
          <p:nvPr/>
        </p:nvPicPr>
        <p:blipFill rotWithShape="1">
          <a:blip r:embed="rId2" cstate="print"/>
          <a:srcRect l="10344" t="12766" r="10344"/>
          <a:stretch/>
        </p:blipFill>
        <p:spPr bwMode="auto">
          <a:xfrm>
            <a:off x="8801101" y="914401"/>
            <a:ext cx="3286126" cy="4629150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8801102" y="5543551"/>
            <a:ext cx="32861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Štefan Marko </a:t>
            </a:r>
            <a:r>
              <a:rPr lang="sk-SK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Daxner</a:t>
            </a:r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autor Memoranda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0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emorandum národa slovenské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" y="233200"/>
            <a:ext cx="4643438" cy="6439085"/>
          </a:xfrm>
          <a:prstGeom prst="rect">
            <a:avLst/>
          </a:prstGeom>
          <a:noFill/>
        </p:spPr>
      </p:pic>
      <p:pic>
        <p:nvPicPr>
          <p:cNvPr id="3" name="Picture 4" descr="Výsledok vyh&amp;lcaron;adávania obrázkov pre dopyt &amp;zcaron;iadosti slovenského náro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6363" y="233200"/>
            <a:ext cx="6612243" cy="64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544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57163"/>
            <a:ext cx="10515600" cy="900113"/>
          </a:xfrm>
        </p:spPr>
        <p:txBody>
          <a:bodyPr>
            <a:normAutofit/>
          </a:bodyPr>
          <a:lstStyle/>
          <a:p>
            <a:r>
              <a:rPr lang="sk-SK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Predloženie Memoranda</a:t>
            </a:r>
            <a:endParaRPr lang="sk-SK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9873" y="1287020"/>
            <a:ext cx="7900416" cy="4222050"/>
          </a:xfrm>
          <a:solidFill>
            <a:schemeClr val="bg1">
              <a:alpha val="84000"/>
            </a:schemeClr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sk-SK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Memorandum Slováci predložili </a:t>
            </a:r>
            <a:r>
              <a:rPr lang="sk-SK" sz="4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uhorskému snemu </a:t>
            </a:r>
            <a:r>
              <a:rPr lang="sk-SK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 neskôr ho doručili </a:t>
            </a:r>
            <a:r>
              <a:rPr lang="sk-SK" sz="4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cisárovi Františkovi Jozefovi I. do Viedne </a:t>
            </a:r>
            <a:r>
              <a:rPr lang="sk-SK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nesplnil všetko – len malé ústupky:</a:t>
            </a:r>
            <a:endParaRPr lang="sk-SK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724900" y="6074333"/>
            <a:ext cx="32861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František Jozef I.</a:t>
            </a: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1197533"/>
            <a:ext cx="32099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57163"/>
            <a:ext cx="10515600" cy="900113"/>
          </a:xfrm>
        </p:spPr>
        <p:txBody>
          <a:bodyPr>
            <a:normAutofit/>
          </a:bodyPr>
          <a:lstStyle/>
          <a:p>
            <a:r>
              <a:rPr lang="sk-SK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Slovenské gymnáziá</a:t>
            </a:r>
            <a:endParaRPr lang="sk-SK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14401"/>
            <a:ext cx="12087227" cy="5543549"/>
          </a:xfrm>
          <a:solidFill>
            <a:schemeClr val="bg1">
              <a:alpha val="84000"/>
            </a:schemeClr>
          </a:solidFill>
        </p:spPr>
        <p:txBody>
          <a:bodyPr>
            <a:noAutofit/>
          </a:bodyPr>
          <a:lstStyle/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sk-SK" sz="4400" b="1" dirty="0">
                <a:solidFill>
                  <a:srgbClr val="3857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sk-SK" sz="4400" b="1" dirty="0" smtClean="0">
                <a:solidFill>
                  <a:srgbClr val="3857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tvorené 3 slovenské gymnáziá: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k-SK" sz="4400" b="1" dirty="0" smtClean="0">
                <a:solidFill>
                  <a:srgbClr val="3857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Veľká Revúca,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k-SK" sz="4400" b="1" dirty="0" smtClean="0">
                <a:solidFill>
                  <a:srgbClr val="3857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Kláštor pod Znievom,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k-SK" sz="4400" b="1" dirty="0" smtClean="0">
                <a:solidFill>
                  <a:srgbClr val="3857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Turčiansky Svätý Martin.</a:t>
            </a:r>
            <a:endParaRPr lang="sk-SK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601076" y="3869477"/>
            <a:ext cx="32861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Revúca – otvorené</a:t>
            </a:r>
            <a:r>
              <a:rPr kumimoji="0" lang="sk-SK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1862</a:t>
            </a: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2" descr="Výsledok vyh&amp;lcaron;adávania obrázkov pre dopyt tri slovenské gymnáz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1482" y="989477"/>
            <a:ext cx="4075745" cy="2880000"/>
          </a:xfrm>
          <a:prstGeom prst="rect">
            <a:avLst/>
          </a:prstGeom>
          <a:noFill/>
        </p:spPr>
      </p:pic>
      <p:pic>
        <p:nvPicPr>
          <p:cNvPr id="7" name="Picture 8" descr="Historia Mart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514" y="4238809"/>
            <a:ext cx="4098024" cy="216000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202514" y="6457950"/>
            <a:ext cx="32861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Martin – od 1867 </a:t>
            </a: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4" descr="Výsledok vyh&amp;lcaron;adávania obrázkov pre dopyt tri slovenské gymnáz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1993" y="4238809"/>
            <a:ext cx="3413984" cy="2160000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5569851" y="6449513"/>
            <a:ext cx="32861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Kláštor pod Znievom – od 1869</a:t>
            </a: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36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57163"/>
            <a:ext cx="10515600" cy="900113"/>
          </a:xfrm>
        </p:spPr>
        <p:txBody>
          <a:bodyPr>
            <a:normAutofit/>
          </a:bodyPr>
          <a:lstStyle/>
          <a:p>
            <a:r>
              <a:rPr lang="sk-SK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Zaujímavosť</a:t>
            </a:r>
            <a:endParaRPr lang="sk-SK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338" y="885826"/>
            <a:ext cx="12158662" cy="5543549"/>
          </a:xfrm>
          <a:solidFill>
            <a:schemeClr val="bg1">
              <a:alpha val="84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Prísny školský poriadok na gymnáziách:</a:t>
            </a:r>
          </a:p>
          <a:p>
            <a:r>
              <a:rPr lang="sk-SK" sz="3200" i="1" dirty="0" smtClean="0">
                <a:latin typeface="Times New Roman" pitchFamily="18" charset="0"/>
                <a:cs typeface="Times New Roman" pitchFamily="18" charset="0"/>
              </a:rPr>
              <a:t>Navštevovanie verejných miestností, ako hostincov, krčiem, kasína zapovedá sa.</a:t>
            </a:r>
          </a:p>
          <a:p>
            <a:r>
              <a:rPr lang="sk-SK" sz="3200" i="1" dirty="0" smtClean="0">
                <a:latin typeface="Times New Roman" pitchFamily="18" charset="0"/>
                <a:cs typeface="Times New Roman" pitchFamily="18" charset="0"/>
              </a:rPr>
              <a:t>Hra v karty zakazuje sa prísne; rovne aj akékoľvek iné hry v peniaze.</a:t>
            </a:r>
          </a:p>
          <a:p>
            <a:r>
              <a:rPr lang="sk-SK" sz="3200" i="1" dirty="0" smtClean="0">
                <a:latin typeface="Times New Roman" pitchFamily="18" charset="0"/>
                <a:cs typeface="Times New Roman" pitchFamily="18" charset="0"/>
              </a:rPr>
              <a:t>Fajčenie dohánu (tabaku) ... napospol prísne zabraňuje sa.</a:t>
            </a:r>
          </a:p>
          <a:p>
            <a:r>
              <a:rPr lang="sk-SK" sz="3200" i="1" dirty="0" smtClean="0">
                <a:latin typeface="Times New Roman" pitchFamily="18" charset="0"/>
                <a:cs typeface="Times New Roman" pitchFamily="18" charset="0"/>
              </a:rPr>
              <a:t>Po uliciach hore-dolu chodenie v </a:t>
            </a:r>
            <a:r>
              <a:rPr lang="sk-SK" sz="3200" i="1" dirty="0" err="1" smtClean="0">
                <a:latin typeface="Times New Roman" pitchFamily="18" charset="0"/>
                <a:cs typeface="Times New Roman" pitchFamily="18" charset="0"/>
              </a:rPr>
              <a:t>pozdných</a:t>
            </a:r>
            <a:r>
              <a:rPr lang="sk-SK" sz="3200" i="1" dirty="0" smtClean="0">
                <a:latin typeface="Times New Roman" pitchFamily="18" charset="0"/>
                <a:cs typeface="Times New Roman" pitchFamily="18" charset="0"/>
              </a:rPr>
              <a:t> večerných hodinách – potom lenivé túlanie sa a </a:t>
            </a:r>
            <a:r>
              <a:rPr lang="sk-SK" sz="3200" i="1" dirty="0" err="1" smtClean="0">
                <a:latin typeface="Times New Roman" pitchFamily="18" charset="0"/>
                <a:cs typeface="Times New Roman" pitchFamily="18" charset="0"/>
              </a:rPr>
              <a:t>bludárenie</a:t>
            </a:r>
            <a:r>
              <a:rPr lang="sk-SK" sz="3200" i="1" dirty="0" smtClean="0">
                <a:latin typeface="Times New Roman" pitchFamily="18" charset="0"/>
                <a:cs typeface="Times New Roman" pitchFamily="18" charset="0"/>
              </a:rPr>
              <a:t> vôbec – schôdzky a zhony cieľom drahý čas zabíjajúcich alebo práve nedovolených zábav, trpieť sa nemôžu. </a:t>
            </a:r>
          </a:p>
          <a:p>
            <a:r>
              <a:rPr lang="sk-SK" sz="3200" i="1" dirty="0" smtClean="0">
                <a:latin typeface="Times New Roman" pitchFamily="18" charset="0"/>
                <a:cs typeface="Times New Roman" pitchFamily="18" charset="0"/>
              </a:rPr>
              <a:t>V lete o 9., v zime o 8. každý doma buď! </a:t>
            </a:r>
          </a:p>
          <a:p>
            <a:pPr marL="0" indent="0">
              <a:buNone/>
            </a:pPr>
            <a:endParaRPr lang="sk-SK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0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57163"/>
            <a:ext cx="10515600" cy="900113"/>
          </a:xfrm>
        </p:spPr>
        <p:txBody>
          <a:bodyPr>
            <a:normAutofit/>
          </a:bodyPr>
          <a:lstStyle/>
          <a:p>
            <a:r>
              <a:rPr lang="sk-SK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Matica slovenská</a:t>
            </a:r>
            <a:endParaRPr lang="sk-SK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81262" y="914401"/>
            <a:ext cx="7229475" cy="5543549"/>
          </a:xfrm>
          <a:solidFill>
            <a:schemeClr val="bg1">
              <a:alpha val="84000"/>
            </a:schemeClr>
          </a:solidFill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k-SK" sz="4000" b="1" dirty="0" smtClean="0">
                <a:solidFill>
                  <a:srgbClr val="3857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augusta 1863 – založená Matica slovenská</a:t>
            </a:r>
            <a:r>
              <a:rPr lang="sk-SK" sz="4000" dirty="0" smtClean="0">
                <a:solidFill>
                  <a:srgbClr val="3857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rozvoj duchovného života Slovákov </a:t>
            </a:r>
            <a:r>
              <a:rPr lang="sk-SK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sk-SK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podpora vzdelanosti, kultúry, literatúry, umenia, vedy             – vydávala knihy, učebnice        – 1.predseda=Štefan </a:t>
            </a:r>
            <a:r>
              <a:rPr lang="sk-SK" sz="4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Moyzes</a:t>
            </a:r>
            <a:r>
              <a:rPr lang="sk-SK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 podpredseda=Karol Kuzmány. </a:t>
            </a:r>
            <a:endParaRPr lang="sk-SK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4270583"/>
            <a:ext cx="24812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Štefan </a:t>
            </a:r>
            <a:r>
              <a:rPr kumimoji="0" lang="sk-SK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Moyzes</a:t>
            </a: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upload.wikimedia.org/wikipedia/commons/thumb/b/b9/Stefan_Moyzes.jpg/220px-Stefan_Moyz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1"/>
            <a:ext cx="2520000" cy="3356182"/>
          </a:xfrm>
          <a:prstGeom prst="rect">
            <a:avLst/>
          </a:prstGeom>
          <a:noFill/>
        </p:spPr>
      </p:pic>
      <p:pic>
        <p:nvPicPr>
          <p:cNvPr id="7" name="Picture 4" descr="https://upload.wikimedia.org/wikipedia/commons/thumb/6/67/Karl_Kuzmany.jpg/220px-Karl_Kuzma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0737" y="914401"/>
            <a:ext cx="2520000" cy="378000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9710737" y="4694401"/>
            <a:ext cx="24812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Karol Kuzmány</a:t>
            </a: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03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293</Words>
  <Application>Microsoft Office PowerPoint</Application>
  <PresentationFormat>Širokouhlá</PresentationFormat>
  <Paragraphs>48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Symbol</vt:lpstr>
      <vt:lpstr>Times New Roman</vt:lpstr>
      <vt:lpstr>Motiv Office</vt:lpstr>
      <vt:lpstr>Od Memoranda  k Matici slovenskej</vt:lpstr>
      <vt:lpstr>Situácia po revolúcii 1848/49</vt:lpstr>
      <vt:lpstr>Národné snahy Slovákov</vt:lpstr>
      <vt:lpstr>Požiadavky Memoranda</vt:lpstr>
      <vt:lpstr>Prezentácia programu PowerPoint</vt:lpstr>
      <vt:lpstr>Predloženie Memoranda</vt:lpstr>
      <vt:lpstr>Slovenské gymnáziá</vt:lpstr>
      <vt:lpstr>Zaujímavosť</vt:lpstr>
      <vt:lpstr>Matica slovenská</vt:lpstr>
      <vt:lpstr>Matica slovenská</vt:lpstr>
      <vt:lpstr>Doplnkové videá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Memoranda  k Matici slovenskej</dc:title>
  <dc:creator>Dušana</dc:creator>
  <cp:lastModifiedBy>Kvetoslava Borošová</cp:lastModifiedBy>
  <cp:revision>16</cp:revision>
  <dcterms:created xsi:type="dcterms:W3CDTF">2020-04-13T12:09:20Z</dcterms:created>
  <dcterms:modified xsi:type="dcterms:W3CDTF">2020-05-22T21:04:15Z</dcterms:modified>
</cp:coreProperties>
</file>