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8" r:id="rId5"/>
    <p:sldId id="259" r:id="rId6"/>
    <p:sldId id="283" r:id="rId7"/>
    <p:sldId id="260" r:id="rId8"/>
    <p:sldId id="284" r:id="rId9"/>
    <p:sldId id="285" r:id="rId10"/>
    <p:sldId id="271" r:id="rId11"/>
    <p:sldId id="286" r:id="rId12"/>
    <p:sldId id="261" r:id="rId13"/>
    <p:sldId id="262" r:id="rId14"/>
    <p:sldId id="287" r:id="rId15"/>
    <p:sldId id="288" r:id="rId16"/>
    <p:sldId id="263" r:id="rId17"/>
    <p:sldId id="275" r:id="rId18"/>
    <p:sldId id="289" r:id="rId19"/>
    <p:sldId id="264" r:id="rId20"/>
    <p:sldId id="277" r:id="rId21"/>
    <p:sldId id="278" r:id="rId22"/>
    <p:sldId id="265" r:id="rId23"/>
    <p:sldId id="266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ĺžni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ĺžni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Obdĺžni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ĺžni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Obdĺžni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ĺžni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ĺžni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08.01.2021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4500" b="1" dirty="0" smtClean="0"/>
              <a:t>Kultúra a umenie</a:t>
            </a:r>
            <a:endParaRPr lang="sk-SK" sz="4500" b="1" dirty="0"/>
          </a:p>
        </p:txBody>
      </p:sp>
      <p:pic>
        <p:nvPicPr>
          <p:cNvPr id="4" name="Picture 2" descr="https://upload.wikimedia.org/wikipedia/commons/thumb/b/b3/RomaAltarePatriaTramonto.jpg/1280px-RomaAltarePatriaTramo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"/>
            <a:ext cx="2133600" cy="141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2" r="7353"/>
          <a:stretch>
            <a:fillRect/>
          </a:stretch>
        </p:blipFill>
        <p:spPr bwMode="auto">
          <a:xfrm>
            <a:off x="304801" y="152401"/>
            <a:ext cx="2233937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upload.wikimedia.org/wikipedia/commons/5/5c/Claude_Monet%2C_Impression%2C_soleil_levant%2C_1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355383"/>
            <a:ext cx="2895600" cy="2225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19C93A62-A87C-4E22-8BCB-CA9E89CDB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352800"/>
            <a:ext cx="1981200" cy="328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758751" cy="225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s://i.pinimg.com/originals/d3/8e/b5/d38eb5a63bbb02a4455e7da814e02f2e.jpg"/>
          <p:cNvPicPr>
            <a:picLocks noChangeAspect="1" noChangeArrowheads="1"/>
          </p:cNvPicPr>
          <p:nvPr/>
        </p:nvPicPr>
        <p:blipFill>
          <a:blip r:embed="rId7"/>
          <a:srcRect l="1373" t="2454" r="2486" b="1841"/>
          <a:stretch>
            <a:fillRect/>
          </a:stretch>
        </p:blipFill>
        <p:spPr bwMode="auto">
          <a:xfrm>
            <a:off x="2667000" y="3276600"/>
            <a:ext cx="3829538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953000"/>
            <a:ext cx="2426369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792A2C4D-A2C1-4990-B25F-50CBA69EE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"/>
            <a:ext cx="4648200" cy="288793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95E34BD-9BF1-4F5D-A4C6-4DA53A26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52800"/>
            <a:ext cx="7094391" cy="326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62915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49337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2819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2069540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384064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/>
              <a:t>Umenie </a:t>
            </a:r>
            <a:r>
              <a:rPr lang="sk-SK" b="1" dirty="0" smtClean="0"/>
              <a:t>a umelecké smery v </a:t>
            </a:r>
            <a:r>
              <a:rPr lang="sk-SK" b="1" dirty="0" smtClean="0"/>
              <a:t>2. polovici 19. storočia </a:t>
            </a:r>
            <a:br>
              <a:rPr lang="sk-SK" b="1" dirty="0" smtClean="0"/>
            </a:br>
            <a:r>
              <a:rPr lang="sk-SK" dirty="0" smtClean="0"/>
              <a:t>= </a:t>
            </a:r>
            <a:br>
              <a:rPr lang="sk-SK" dirty="0" smtClean="0"/>
            </a:br>
            <a:r>
              <a:rPr lang="sk-SK" dirty="0" smtClean="0"/>
              <a:t>umenie </a:t>
            </a:r>
            <a:r>
              <a:rPr lang="sk-SK" b="1" dirty="0" smtClean="0"/>
              <a:t>odmietajúce antickú tradíciu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Realizmus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návrat k reálnemu zobrazeniu sveta</a:t>
            </a:r>
          </a:p>
          <a:p>
            <a:pPr lvl="0"/>
            <a:r>
              <a:rPr lang="sk-SK" dirty="0" smtClean="0"/>
              <a:t>historické a náboženské motívy</a:t>
            </a:r>
          </a:p>
          <a:p>
            <a:pPr lvl="0"/>
            <a:r>
              <a:rPr lang="sk-SK" dirty="0" smtClean="0"/>
              <a:t>znaky: objektívnosť (zobrazuje každodenný život)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2E5CBDFC-9E75-4FD7-8693-A5AAE63F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3124200"/>
            <a:ext cx="3889183" cy="31242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644C344F-0CA7-46DA-9D93-67514400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124200"/>
            <a:ext cx="2514600" cy="309528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2" r="7353"/>
          <a:stretch>
            <a:fillRect/>
          </a:stretch>
        </p:blipFill>
        <p:spPr bwMode="auto">
          <a:xfrm>
            <a:off x="4038600" y="381000"/>
            <a:ext cx="44958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824536" cy="346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774480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609" y="381000"/>
            <a:ext cx="302617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667000" cy="4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90" r="15903"/>
          <a:stretch>
            <a:fillRect/>
          </a:stretch>
        </p:blipFill>
        <p:spPr bwMode="auto">
          <a:xfrm>
            <a:off x="3124200" y="3124200"/>
            <a:ext cx="2428615" cy="35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412901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Impresionizmus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vnášanie pocitov, dojmov, neistoty do diela</a:t>
            </a:r>
          </a:p>
          <a:p>
            <a:pPr lvl="0"/>
            <a:r>
              <a:rPr lang="sk-SK" dirty="0" smtClean="0"/>
              <a:t>spočiatku odmietaný</a:t>
            </a:r>
          </a:p>
          <a:p>
            <a:pPr lvl="0"/>
            <a:r>
              <a:rPr lang="sk-SK" dirty="0" smtClean="0"/>
              <a:t>názov podľa obrazu Impresia od </a:t>
            </a:r>
            <a:r>
              <a:rPr lang="sk-SK" dirty="0" err="1" smtClean="0"/>
              <a:t>Clauda</a:t>
            </a:r>
            <a:r>
              <a:rPr lang="sk-SK" dirty="0" smtClean="0"/>
              <a:t> </a:t>
            </a:r>
            <a:r>
              <a:rPr lang="sk-SK" dirty="0" err="1" smtClean="0"/>
              <a:t>Moneta</a:t>
            </a:r>
            <a:r>
              <a:rPr lang="sk-SK" dirty="0" smtClean="0"/>
              <a:t> (zakladateľ)</a:t>
            </a:r>
          </a:p>
          <a:p>
            <a:pPr lvl="0"/>
            <a:r>
              <a:rPr lang="sk-SK" dirty="0" smtClean="0"/>
              <a:t>predstavitelia: </a:t>
            </a:r>
            <a:r>
              <a:rPr lang="sk-SK" dirty="0" err="1" smtClean="0"/>
              <a:t>Claud</a:t>
            </a:r>
            <a:r>
              <a:rPr lang="sk-SK" dirty="0" smtClean="0"/>
              <a:t> </a:t>
            </a:r>
            <a:r>
              <a:rPr lang="sk-SK" dirty="0" err="1" smtClean="0"/>
              <a:t>Monet</a:t>
            </a:r>
            <a:r>
              <a:rPr lang="sk-SK" dirty="0" smtClean="0"/>
              <a:t>, </a:t>
            </a:r>
            <a:r>
              <a:rPr lang="sk-SK" dirty="0" err="1" smtClean="0"/>
              <a:t>Edouard</a:t>
            </a:r>
            <a:r>
              <a:rPr lang="sk-SK" dirty="0" smtClean="0"/>
              <a:t> </a:t>
            </a:r>
            <a:r>
              <a:rPr lang="sk-SK" dirty="0" err="1" smtClean="0"/>
              <a:t>Manet</a:t>
            </a:r>
            <a:endParaRPr lang="sk-SK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1066800"/>
            <a:ext cx="4572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smtClean="0"/>
              <a:t>C</a:t>
            </a:r>
          </a:p>
          <a:p>
            <a:pPr algn="ctr"/>
            <a:r>
              <a:rPr lang="sk-SK" sz="2500" b="1" dirty="0" smtClean="0"/>
              <a:t>l</a:t>
            </a:r>
          </a:p>
          <a:p>
            <a:pPr algn="ctr"/>
            <a:r>
              <a:rPr lang="sk-SK" sz="2500" b="1" dirty="0" smtClean="0"/>
              <a:t>a</a:t>
            </a:r>
          </a:p>
          <a:p>
            <a:pPr algn="ctr"/>
            <a:r>
              <a:rPr lang="sk-SK" sz="2500" b="1" dirty="0" smtClean="0"/>
              <a:t>u</a:t>
            </a:r>
          </a:p>
          <a:p>
            <a:pPr algn="ctr"/>
            <a:r>
              <a:rPr lang="sk-SK" sz="2500" b="1" dirty="0" smtClean="0"/>
              <a:t>d</a:t>
            </a:r>
          </a:p>
          <a:p>
            <a:pPr algn="ctr"/>
            <a:endParaRPr lang="sk-SK" sz="2500" b="1" dirty="0" smtClean="0"/>
          </a:p>
          <a:p>
            <a:pPr algn="ctr"/>
            <a:r>
              <a:rPr lang="sk-SK" sz="2500" b="1" dirty="0" smtClean="0"/>
              <a:t>M</a:t>
            </a:r>
          </a:p>
          <a:p>
            <a:pPr algn="ctr"/>
            <a:r>
              <a:rPr lang="sk-SK" sz="2500" b="1" dirty="0" smtClean="0"/>
              <a:t>o</a:t>
            </a:r>
          </a:p>
          <a:p>
            <a:pPr algn="ctr"/>
            <a:r>
              <a:rPr lang="sk-SK" sz="2500" b="1" dirty="0" smtClean="0"/>
              <a:t>n</a:t>
            </a:r>
          </a:p>
          <a:p>
            <a:pPr algn="ctr"/>
            <a:r>
              <a:rPr lang="sk-SK" sz="2500" b="1" dirty="0" smtClean="0"/>
              <a:t>e</a:t>
            </a:r>
          </a:p>
          <a:p>
            <a:pPr algn="ctr"/>
            <a:r>
              <a:rPr lang="sk-SK" sz="2500" b="1" dirty="0" smtClean="0"/>
              <a:t>t</a:t>
            </a:r>
            <a:endParaRPr lang="sk-SK" sz="2500" b="1" dirty="0"/>
          </a:p>
        </p:txBody>
      </p:sp>
      <p:pic>
        <p:nvPicPr>
          <p:cNvPr id="16388" name="Picture 4" descr="https://upload.wikimedia.org/wikipedia/commons/5/5c/Claude_Monet%2C_Impression%2C_soleil_levant%2C_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3733800" cy="2869609"/>
          </a:xfrm>
          <a:prstGeom prst="rect">
            <a:avLst/>
          </a:prstGeom>
          <a:noFill/>
        </p:spPr>
      </p:pic>
      <p:pic>
        <p:nvPicPr>
          <p:cNvPr id="16390" name="Picture 6" descr="https://upload.wikimedia.org/wikipedia/commons/9/99/Water-Lilies-and-Japanese-Bridge-%281897-1899%29-Mon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200400"/>
            <a:ext cx="3513133" cy="3409951"/>
          </a:xfrm>
          <a:prstGeom prst="rect">
            <a:avLst/>
          </a:prstGeom>
          <a:noFill/>
        </p:spPr>
      </p:pic>
      <p:pic>
        <p:nvPicPr>
          <p:cNvPr id="16392" name="Picture 8" descr="https://www.online-fotografie.cz/uploads/fotogalerie/w220/74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886200"/>
            <a:ext cx="2133600" cy="2667001"/>
          </a:xfrm>
          <a:prstGeom prst="rect">
            <a:avLst/>
          </a:prstGeom>
          <a:noFill/>
        </p:spPr>
      </p:pic>
      <p:pic>
        <p:nvPicPr>
          <p:cNvPr id="16394" name="Picture 10" descr="https://upload.wikimedia.org/wikipedia/commons/3/30/RouenCathedral_Monet_18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276600"/>
            <a:ext cx="2084082" cy="3257551"/>
          </a:xfrm>
          <a:prstGeom prst="rect">
            <a:avLst/>
          </a:prstGeom>
          <a:noFill/>
        </p:spPr>
      </p:pic>
      <p:pic>
        <p:nvPicPr>
          <p:cNvPr id="16396" name="Picture 12" descr="https://upload.wikimedia.org/wikipedia/commons/b/b8/Wheatstacks_%28End_of_Summer%29%2C_1890-91_%28190_Kb%29%3B_Oil_on_canvas%2C_60_x_100_cm_%2823_5-8_x_39_3-8_in%29%2C_The_Art_Institute_of_Chica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8446" y="228600"/>
            <a:ext cx="4107333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862905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1066800"/>
            <a:ext cx="4572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err="1" smtClean="0"/>
              <a:t>Edouard</a:t>
            </a:r>
            <a:endParaRPr lang="sk-SK" sz="2500" b="1" dirty="0" smtClean="0"/>
          </a:p>
          <a:p>
            <a:pPr algn="ctr"/>
            <a:endParaRPr lang="sk-SK" sz="2500" b="1" dirty="0" smtClean="0"/>
          </a:p>
          <a:p>
            <a:pPr algn="ctr"/>
            <a:r>
              <a:rPr lang="sk-SK" sz="2500" b="1" dirty="0" smtClean="0"/>
              <a:t>Mane</a:t>
            </a:r>
          </a:p>
          <a:p>
            <a:pPr algn="ctr"/>
            <a:r>
              <a:rPr lang="sk-SK" sz="2500" b="1" dirty="0" smtClean="0"/>
              <a:t>t</a:t>
            </a:r>
            <a:endParaRPr lang="sk-SK" sz="2500" b="1" dirty="0"/>
          </a:p>
        </p:txBody>
      </p:sp>
      <p:pic>
        <p:nvPicPr>
          <p:cNvPr id="47106" name="Picture 2" descr="https://upload.wikimedia.org/wikipedia/commons/b/bf/Edouard_Manet_-_The_Absinthe_Drinker_-_Google_Art_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1961436" cy="3352800"/>
          </a:xfrm>
          <a:prstGeom prst="rect">
            <a:avLst/>
          </a:prstGeom>
          <a:noFill/>
        </p:spPr>
      </p:pic>
      <p:pic>
        <p:nvPicPr>
          <p:cNvPr id="47108" name="Picture 4" descr="https://upload.wikimedia.org/wikipedia/commons/9/90/Edouard_Manet_-_Luncheon_on_the_Grass_-_Google_Art_Proj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733800"/>
            <a:ext cx="3621408" cy="2809876"/>
          </a:xfrm>
          <a:prstGeom prst="rect">
            <a:avLst/>
          </a:prstGeom>
          <a:noFill/>
        </p:spPr>
      </p:pic>
      <p:pic>
        <p:nvPicPr>
          <p:cNvPr id="47110" name="Picture 6" descr="https://upload.wikimedia.org/wikipedia/commons/9/94/MANET_-_M%C3%BAsica_en_las_Tuller%C3%ADas_%28National_Gallery%2C_Londres%2C_1862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28600"/>
            <a:ext cx="5334000" cy="3386822"/>
          </a:xfrm>
          <a:prstGeom prst="rect">
            <a:avLst/>
          </a:prstGeom>
          <a:noFill/>
        </p:spPr>
      </p:pic>
      <p:pic>
        <p:nvPicPr>
          <p:cNvPr id="47112" name="Picture 8" descr="https://upload.wikimedia.org/wikipedia/commons/thumb/0/0d/Edouard_Manet%2C_A_Bar_at_the_Folies-Berg%C3%A8re.jpg/1024px-Edouard_Manet%2C_A_Bar_at_the_Folies-Berg%C3%A8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3803" y="3733800"/>
            <a:ext cx="3785993" cy="282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862905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/>
              <a:t>Postimpresionizmus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umelci označovaní ako „prekliati“ → </a:t>
            </a:r>
            <a:r>
              <a:rPr lang="sk-SK" dirty="0" smtClean="0"/>
              <a:t>viedli búrlivý </a:t>
            </a:r>
            <a:r>
              <a:rPr lang="sk-SK" dirty="0" smtClean="0"/>
              <a:t>život na hranici biedy</a:t>
            </a:r>
          </a:p>
          <a:p>
            <a:pPr lvl="0"/>
            <a:r>
              <a:rPr lang="sk-SK" dirty="0" smtClean="0"/>
              <a:t>charakteristické → odmietanie pravidiel spoločnosti</a:t>
            </a:r>
          </a:p>
          <a:p>
            <a:pPr lvl="0"/>
            <a:r>
              <a:rPr lang="sk-SK" dirty="0" smtClean="0"/>
              <a:t>predstavitelia: Vincent </a:t>
            </a:r>
            <a:r>
              <a:rPr lang="sk-SK" dirty="0" err="1" smtClean="0"/>
              <a:t>van</a:t>
            </a:r>
            <a:r>
              <a:rPr lang="sk-SK" dirty="0" smtClean="0"/>
              <a:t> </a:t>
            </a:r>
            <a:r>
              <a:rPr lang="sk-SK" dirty="0" err="1" smtClean="0"/>
              <a:t>Gogh</a:t>
            </a:r>
            <a:r>
              <a:rPr lang="sk-SK" dirty="0" smtClean="0"/>
              <a:t>, Paul </a:t>
            </a:r>
            <a:r>
              <a:rPr lang="sk-SK" dirty="0" err="1" smtClean="0"/>
              <a:t>Gaugin</a:t>
            </a:r>
            <a:r>
              <a:rPr lang="sk-SK" dirty="0" smtClean="0"/>
              <a:t> [</a:t>
            </a:r>
            <a:r>
              <a:rPr lang="sk-SK" dirty="0" err="1" smtClean="0"/>
              <a:t>gogén</a:t>
            </a:r>
            <a:r>
              <a:rPr lang="sk-SK" dirty="0" smtClean="0"/>
              <a:t>]</a:t>
            </a:r>
            <a:endParaRPr lang="sk-SK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/>
              <a:t>Umenie </a:t>
            </a:r>
            <a:r>
              <a:rPr lang="sk-SK" b="1" dirty="0" smtClean="0"/>
              <a:t>a umelecké smery v </a:t>
            </a:r>
            <a:r>
              <a:rPr lang="sk-SK" b="1" dirty="0" smtClean="0"/>
              <a:t>1. polovici 19. storočia </a:t>
            </a:r>
            <a:br>
              <a:rPr lang="sk-SK" b="1" dirty="0" smtClean="0"/>
            </a:br>
            <a:r>
              <a:rPr lang="sk-SK" dirty="0" smtClean="0"/>
              <a:t>= </a:t>
            </a:r>
            <a:br>
              <a:rPr lang="sk-SK" dirty="0" smtClean="0"/>
            </a:br>
            <a:r>
              <a:rPr lang="sk-SK" dirty="0" smtClean="0"/>
              <a:t>umenie </a:t>
            </a:r>
            <a:r>
              <a:rPr lang="sk-SK" b="1" dirty="0" smtClean="0"/>
              <a:t>inšpirované</a:t>
            </a:r>
            <a:r>
              <a:rPr lang="sk-SK" dirty="0" smtClean="0"/>
              <a:t> </a:t>
            </a:r>
            <a:r>
              <a:rPr lang="sk-SK" b="1" dirty="0" smtClean="0"/>
              <a:t>antikou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36CD22E1-A9F7-4FB7-887F-B8827C70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304800"/>
            <a:ext cx="1445167" cy="28956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C4B58A45-E829-4E7E-BDC6-14B8F03AA3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3276600"/>
            <a:ext cx="5029200" cy="338316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3F52A275-2312-4C0F-9A70-BBC0B6CAF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90512"/>
            <a:ext cx="2519150" cy="282138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19C93A62-A87C-4E22-8BCB-CA9E89CDB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352800"/>
            <a:ext cx="1981200" cy="328519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854E37BC-2046-41E8-B14E-02802AE0EFE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304800"/>
            <a:ext cx="3201238" cy="26670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304800"/>
            <a:ext cx="457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smtClean="0"/>
              <a:t>Vi</a:t>
            </a:r>
          </a:p>
          <a:p>
            <a:pPr algn="ctr"/>
            <a:r>
              <a:rPr lang="sk-SK" sz="2500" b="1" dirty="0" err="1" smtClean="0"/>
              <a:t>ncen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t</a:t>
            </a:r>
          </a:p>
          <a:p>
            <a:pPr algn="ctr"/>
            <a:r>
              <a:rPr lang="sk-SK" sz="2500" b="1" dirty="0" smtClean="0"/>
              <a:t> </a:t>
            </a:r>
            <a:r>
              <a:rPr lang="sk-SK" sz="2500" b="1" dirty="0" err="1" smtClean="0"/>
              <a:t>van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 </a:t>
            </a:r>
            <a:r>
              <a:rPr lang="sk-SK" sz="2500" b="1" dirty="0" err="1" smtClean="0"/>
              <a:t>Gogh</a:t>
            </a:r>
            <a:endParaRPr lang="sk-SK" sz="2500" b="1" dirty="0"/>
          </a:p>
        </p:txBody>
      </p:sp>
    </p:spTree>
    <p:extLst>
      <p:ext uri="{BB962C8B-B14F-4D97-AF65-F5344CB8AC3E}">
        <p14:creationId xmlns:p14="http://schemas.microsoft.com/office/powerpoint/2010/main" xmlns="" val="213790165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98554BE1-5D73-413B-85DE-58D8F7A3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4800"/>
            <a:ext cx="1676400" cy="285496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FDD5B7A5-3BCE-4C0E-9DC3-81886E294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04800"/>
            <a:ext cx="6104238" cy="594360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06AD01B1-DCB2-4BD5-930A-6A39997C52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243673"/>
            <a:ext cx="1676400" cy="296523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1066800"/>
            <a:ext cx="4572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err="1" smtClean="0"/>
              <a:t>Pau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l </a:t>
            </a:r>
          </a:p>
          <a:p>
            <a:pPr algn="ctr"/>
            <a:endParaRPr lang="sk-SK" sz="2500" b="1" dirty="0" smtClean="0"/>
          </a:p>
          <a:p>
            <a:pPr algn="ctr"/>
            <a:r>
              <a:rPr lang="sk-SK" sz="2500" b="1" dirty="0" err="1" smtClean="0"/>
              <a:t>Gaug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i</a:t>
            </a:r>
          </a:p>
          <a:p>
            <a:pPr algn="ctr"/>
            <a:r>
              <a:rPr lang="sk-SK" sz="2500" b="1" dirty="0" smtClean="0"/>
              <a:t>n</a:t>
            </a:r>
            <a:endParaRPr lang="sk-SK" sz="2500" b="1" dirty="0"/>
          </a:p>
        </p:txBody>
      </p:sp>
    </p:spTree>
    <p:extLst>
      <p:ext uri="{BB962C8B-B14F-4D97-AF65-F5344CB8AC3E}">
        <p14:creationId xmlns:p14="http://schemas.microsoft.com/office/powerpoint/2010/main" xmlns="" val="255527128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/>
              <a:t>Umenie </a:t>
            </a:r>
            <a:r>
              <a:rPr lang="sk-SK" b="1" dirty="0" smtClean="0"/>
              <a:t>a umelecké smery na </a:t>
            </a:r>
            <a:r>
              <a:rPr lang="sk-SK" b="1" dirty="0" smtClean="0"/>
              <a:t>prelome 19. a 20. storočia</a:t>
            </a:r>
            <a:br>
              <a:rPr lang="sk-SK" b="1" dirty="0" smtClean="0"/>
            </a:br>
            <a:r>
              <a:rPr lang="sk-SK" b="1" dirty="0" smtClean="0"/>
              <a:t> 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Secesia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návrat ku kráse remesiel → reakcia na priemyselnú spoločnosť</a:t>
            </a:r>
          </a:p>
          <a:p>
            <a:pPr lvl="0"/>
            <a:r>
              <a:rPr lang="sk-SK" dirty="0" smtClean="0"/>
              <a:t>vo výtvarnom umení, architektúre, odievaní</a:t>
            </a:r>
          </a:p>
          <a:p>
            <a:pPr lvl="0"/>
            <a:r>
              <a:rPr lang="sk-SK" dirty="0" smtClean="0"/>
              <a:t>znaky: ozdobnosť, ornamenty, pestré farby</a:t>
            </a:r>
          </a:p>
          <a:p>
            <a:pPr lvl="0"/>
            <a:r>
              <a:rPr lang="sk-SK" dirty="0" smtClean="0"/>
              <a:t>predstavitelia: </a:t>
            </a:r>
            <a:r>
              <a:rPr lang="sk-SK" dirty="0" err="1" smtClean="0"/>
              <a:t>Gustav</a:t>
            </a:r>
            <a:r>
              <a:rPr lang="sk-SK" dirty="0" smtClean="0"/>
              <a:t> </a:t>
            </a:r>
            <a:r>
              <a:rPr lang="sk-SK" dirty="0" err="1" smtClean="0"/>
              <a:t>Klimt</a:t>
            </a:r>
            <a:r>
              <a:rPr lang="sk-SK" dirty="0" smtClean="0"/>
              <a:t>, </a:t>
            </a:r>
            <a:r>
              <a:rPr lang="sk-SK" dirty="0" err="1" smtClean="0"/>
              <a:t>Alfons</a:t>
            </a:r>
            <a:r>
              <a:rPr lang="sk-SK" dirty="0" smtClean="0"/>
              <a:t> Mucha, </a:t>
            </a:r>
            <a:r>
              <a:rPr lang="sk-SK" dirty="0" err="1" smtClean="0"/>
              <a:t>Károly</a:t>
            </a:r>
            <a:r>
              <a:rPr lang="sk-SK" dirty="0" smtClean="0"/>
              <a:t> </a:t>
            </a:r>
            <a:r>
              <a:rPr lang="sk-SK" dirty="0" err="1" smtClean="0"/>
              <a:t>Kós</a:t>
            </a:r>
            <a:r>
              <a:rPr lang="sk-SK" dirty="0" smtClean="0"/>
              <a:t>, </a:t>
            </a:r>
            <a:r>
              <a:rPr lang="sk-SK" b="1" dirty="0" smtClean="0"/>
              <a:t>Dušan Jurkovič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414484F6-EE33-40AF-84FA-64AB8A6F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4178300"/>
            <a:ext cx="1752600" cy="2336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08A95A27-9232-446D-97D6-7C65C500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810000"/>
            <a:ext cx="1600200" cy="276536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425E919E-FA6B-4C4B-A493-21BC53EEE5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922"/>
          <a:stretch>
            <a:fillRect/>
          </a:stretch>
        </p:blipFill>
        <p:spPr>
          <a:xfrm>
            <a:off x="5257800" y="3962400"/>
            <a:ext cx="1647825" cy="2562226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1066800"/>
            <a:ext cx="457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err="1" smtClean="0"/>
              <a:t>Gus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t</a:t>
            </a:r>
          </a:p>
          <a:p>
            <a:pPr algn="ctr"/>
            <a:r>
              <a:rPr lang="sk-SK" sz="2500" b="1" dirty="0" err="1" smtClean="0"/>
              <a:t>av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 </a:t>
            </a:r>
            <a:r>
              <a:rPr lang="sk-SK" sz="2500" b="1" dirty="0" err="1" smtClean="0"/>
              <a:t>Kl</a:t>
            </a:r>
            <a:endParaRPr lang="sk-SK" sz="2500" b="1" dirty="0" smtClean="0"/>
          </a:p>
          <a:p>
            <a:pPr algn="ctr"/>
            <a:r>
              <a:rPr lang="sk-SK" sz="2500" b="1" dirty="0" err="1" smtClean="0"/>
              <a:t>imt</a:t>
            </a:r>
            <a:endParaRPr lang="sk-SK" sz="2500" b="1" dirty="0"/>
          </a:p>
        </p:txBody>
      </p:sp>
      <p:pic>
        <p:nvPicPr>
          <p:cNvPr id="11266" name="Picture 2" descr="https://upload.wikimedia.org/wikipedia/commons/thumb/8/84/Gustav_Klimt_046.jpg/800px-Gustav_Klimt_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105026"/>
            <a:ext cx="4343400" cy="4343400"/>
          </a:xfrm>
          <a:prstGeom prst="rect">
            <a:avLst/>
          </a:prstGeom>
          <a:noFill/>
        </p:spPr>
      </p:pic>
      <p:pic>
        <p:nvPicPr>
          <p:cNvPr id="11268" name="Picture 4" descr="https://upload.wikimedia.org/wikipedia/commons/thumb/4/40/The_Kiss_-_Gustav_Klimt_-_Google_Cultural_Institute.jpg/896px-The_Kiss_-_Gustav_Klimt_-_Google_Cultural_Institu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8600"/>
            <a:ext cx="3400123" cy="3409951"/>
          </a:xfrm>
          <a:prstGeom prst="rect">
            <a:avLst/>
          </a:prstGeom>
          <a:noFill/>
        </p:spPr>
      </p:pic>
      <p:pic>
        <p:nvPicPr>
          <p:cNvPr id="11270" name="Picture 6" descr="https://upload.wikimedia.org/wikipedia/commons/thumb/7/77/Gustav_Klimt_002.jpg/887px-Gustav_Klimt_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810000"/>
            <a:ext cx="2667000" cy="2702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2517016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685800"/>
            <a:ext cx="457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err="1" smtClean="0"/>
              <a:t>Al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f</a:t>
            </a:r>
          </a:p>
          <a:p>
            <a:pPr algn="ctr"/>
            <a:r>
              <a:rPr lang="sk-SK" sz="2500" b="1" dirty="0" err="1" smtClean="0"/>
              <a:t>ons</a:t>
            </a:r>
            <a:endParaRPr lang="sk-SK" sz="2500" b="1" dirty="0" smtClean="0"/>
          </a:p>
          <a:p>
            <a:pPr algn="ctr"/>
            <a:r>
              <a:rPr lang="sk-SK" sz="2500" b="1" dirty="0" smtClean="0"/>
              <a:t> Mucha</a:t>
            </a:r>
            <a:endParaRPr lang="sk-SK" sz="2500" b="1" dirty="0"/>
          </a:p>
        </p:txBody>
      </p:sp>
      <p:pic>
        <p:nvPicPr>
          <p:cNvPr id="10246" name="Picture 6" descr="https://upload.wikimedia.org/wikipedia/commons/thumb/5/59/Slavnost_svatovitova_na_rujane.jpg/1200px-Slavnost_svatovitova_na_ruj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4800"/>
            <a:ext cx="4191000" cy="2947815"/>
          </a:xfrm>
          <a:prstGeom prst="rect">
            <a:avLst/>
          </a:prstGeom>
          <a:noFill/>
        </p:spPr>
      </p:pic>
      <p:pic>
        <p:nvPicPr>
          <p:cNvPr id="10248" name="Picture 8" descr="https://i.pinimg.com/originals/d3/8e/b5/d38eb5a63bbb02a4455e7da814e02f2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352800"/>
            <a:ext cx="5548108" cy="3105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382910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85E7772B-1C61-4DB3-946A-59E4A5F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24200"/>
            <a:ext cx="5893594" cy="321497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66E54424-4B88-4FF0-8773-B40FE8AD0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4800"/>
            <a:ext cx="3703641" cy="268775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21FED775-28F4-41C1-BFD1-0831F079C167}"/>
              </a:ext>
            </a:extLst>
          </p:cNvPr>
          <p:cNvSpPr txBox="1"/>
          <p:nvPr/>
        </p:nvSpPr>
        <p:spPr>
          <a:xfrm>
            <a:off x="228600" y="685800"/>
            <a:ext cx="457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 smtClean="0"/>
              <a:t>Dušan</a:t>
            </a:r>
          </a:p>
          <a:p>
            <a:pPr algn="ctr"/>
            <a:r>
              <a:rPr lang="sk-SK" sz="2500" b="1" dirty="0" smtClean="0"/>
              <a:t> Jurkov</a:t>
            </a:r>
          </a:p>
          <a:p>
            <a:pPr algn="ctr"/>
            <a:r>
              <a:rPr lang="sk-SK" sz="2500" b="1" dirty="0" smtClean="0"/>
              <a:t>i</a:t>
            </a:r>
          </a:p>
          <a:p>
            <a:pPr algn="ctr"/>
            <a:r>
              <a:rPr lang="sk-SK" sz="2500" b="1" dirty="0" smtClean="0"/>
              <a:t>č</a:t>
            </a:r>
            <a:endParaRPr lang="sk-SK" sz="2500" b="1" dirty="0"/>
          </a:p>
        </p:txBody>
      </p:sp>
    </p:spTree>
    <p:extLst>
      <p:ext uri="{BB962C8B-B14F-4D97-AF65-F5344CB8AC3E}">
        <p14:creationId xmlns:p14="http://schemas.microsoft.com/office/powerpoint/2010/main" xmlns="" val="210318759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Klasicizmus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vrchol mal </a:t>
            </a:r>
            <a:r>
              <a:rPr lang="sk-SK" dirty="0" smtClean="0"/>
              <a:t>počas </a:t>
            </a:r>
            <a:r>
              <a:rPr lang="sk-SK" dirty="0" smtClean="0"/>
              <a:t>vlády Napoleona</a:t>
            </a:r>
          </a:p>
          <a:p>
            <a:pPr lvl="0"/>
            <a:r>
              <a:rPr lang="sk-SK" dirty="0" smtClean="0"/>
              <a:t>znaky: estetický ideál (absolútna krása), jasnosť, presnosť, vyváženosť, jednoduchosť</a:t>
            </a:r>
          </a:p>
          <a:p>
            <a:pPr lvl="0"/>
            <a:r>
              <a:rPr lang="sk-SK" dirty="0" smtClean="0"/>
              <a:t>v architektúre: jednoduchá výzdoba, pravidelné geometrické línie, antické stĺpy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3168352" cy="311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s://upload.wikimedia.org/wikipedia/commons/thumb/3/3b/Classicism_door_in_Olomouc.jpg/525px-Classicism_door_in_Olomou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71600"/>
            <a:ext cx="2979376" cy="5105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78059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308810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039292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Empír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umelecký smer </a:t>
            </a:r>
            <a:r>
              <a:rPr lang="sk-SK" dirty="0" smtClean="0"/>
              <a:t>zaužívaný počas </a:t>
            </a:r>
          </a:p>
          <a:p>
            <a:pPr lvl="0">
              <a:buNone/>
            </a:pPr>
            <a:r>
              <a:rPr lang="sk-SK" dirty="0" smtClean="0"/>
              <a:t>vlády </a:t>
            </a:r>
            <a:r>
              <a:rPr lang="sk-SK" dirty="0" smtClean="0"/>
              <a:t>Napoleona („cisársky sloh“)</a:t>
            </a:r>
          </a:p>
          <a:p>
            <a:pPr lvl="0"/>
            <a:r>
              <a:rPr lang="sk-SK" dirty="0" smtClean="0"/>
              <a:t>znaky: monumentálne </a:t>
            </a:r>
            <a:r>
              <a:rPr lang="sk-SK" dirty="0" smtClean="0"/>
              <a:t>stavby</a:t>
            </a:r>
            <a:endParaRPr lang="sk-SK" dirty="0"/>
          </a:p>
        </p:txBody>
      </p:sp>
      <p:pic>
        <p:nvPicPr>
          <p:cNvPr id="31746" name="Picture 2" descr="https://upload.wikimedia.org/wikipedia/commons/thumb/b/b3/RomaAltarePatriaTramonto.jpg/1280px-RomaAltarePatriaTramon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971800"/>
            <a:ext cx="4872747" cy="3236064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2371585" cy="316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14800"/>
            <a:ext cx="3627905" cy="241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096073" cy="581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E5DF4167-9273-4BAE-B463-657196319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1000"/>
            <a:ext cx="2438400" cy="496274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2237059" cy="345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570592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Romantizmus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sk-SK" dirty="0" smtClean="0"/>
              <a:t>v popredí </a:t>
            </a:r>
            <a:r>
              <a:rPr lang="sk-SK" dirty="0" smtClean="0"/>
              <a:t>je jedinec </a:t>
            </a:r>
            <a:r>
              <a:rPr lang="sk-SK" dirty="0" smtClean="0"/>
              <a:t>a jeho pocity, osobnosť</a:t>
            </a:r>
          </a:p>
          <a:p>
            <a:pPr lvl="0"/>
            <a:r>
              <a:rPr lang="sk-SK" dirty="0" smtClean="0"/>
              <a:t>sila lásky a vášne nad rozumom → inšpirácie v prírode, minulosti, exotike</a:t>
            </a:r>
          </a:p>
          <a:p>
            <a:pPr lvl="0"/>
            <a:r>
              <a:rPr lang="sk-SK" dirty="0" smtClean="0"/>
              <a:t>v literatúre → hrdinstvo, nešťastná láska, smrť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FF8CAB8-44D1-4C18-995C-C75DA7EF1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505200"/>
            <a:ext cx="2646731" cy="290768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7D3540F6-16D3-4A2F-9E30-2F7783A86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05199"/>
            <a:ext cx="2743200" cy="284854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E04298A9-7BC9-433E-8EE9-501ADCD6FE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505200"/>
            <a:ext cx="1981200" cy="2654789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2880320" cy="368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4343400"/>
            <a:ext cx="292340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50002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844730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68885" cy="474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978830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jetok">
  <a:themeElements>
    <a:clrScheme name="Sl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Vlastná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ajetok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116</TotalTime>
  <Words>216</Words>
  <PresentationFormat>Prezentácia na obrazovke (4:3)</PresentationFormat>
  <Paragraphs>73</Paragraphs>
  <Slides>26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27" baseType="lpstr">
      <vt:lpstr>Majetok</vt:lpstr>
      <vt:lpstr>Kultúra a umenie</vt:lpstr>
      <vt:lpstr>Umenie a umelecké smery v 1. polovici 19. storočia  =  umenie inšpirované antikou </vt:lpstr>
      <vt:lpstr>Klasicizmus</vt:lpstr>
      <vt:lpstr>Snímka 4</vt:lpstr>
      <vt:lpstr>Empír</vt:lpstr>
      <vt:lpstr>Snímka 6</vt:lpstr>
      <vt:lpstr>Romantizmus</vt:lpstr>
      <vt:lpstr>Snímka 8</vt:lpstr>
      <vt:lpstr>Snímka 9</vt:lpstr>
      <vt:lpstr>Snímka 10</vt:lpstr>
      <vt:lpstr>Snímka 11</vt:lpstr>
      <vt:lpstr>Umenie a umelecké smery v 2. polovici 19. storočia  =  umenie odmietajúce antickú tradíciu </vt:lpstr>
      <vt:lpstr>Realizmus</vt:lpstr>
      <vt:lpstr>Snímka 14</vt:lpstr>
      <vt:lpstr>Snímka 15</vt:lpstr>
      <vt:lpstr>Impresionizmus</vt:lpstr>
      <vt:lpstr>Snímka 17</vt:lpstr>
      <vt:lpstr>Snímka 18</vt:lpstr>
      <vt:lpstr>Postimpresionizmus</vt:lpstr>
      <vt:lpstr>Snímka 20</vt:lpstr>
      <vt:lpstr>Snímka 21</vt:lpstr>
      <vt:lpstr>Umenie a umelecké smery na prelome 19. a 20. storočia   </vt:lpstr>
      <vt:lpstr>Secesia</vt:lpstr>
      <vt:lpstr>Snímka 24</vt:lpstr>
      <vt:lpstr>Snímka 25</vt:lpstr>
      <vt:lpstr>Snímka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Neviem</dc:creator>
  <cp:lastModifiedBy>Neviem</cp:lastModifiedBy>
  <cp:revision>13</cp:revision>
  <dcterms:created xsi:type="dcterms:W3CDTF">2021-01-07T09:08:58Z</dcterms:created>
  <dcterms:modified xsi:type="dcterms:W3CDTF">2021-01-08T13:30:49Z</dcterms:modified>
</cp:coreProperties>
</file>