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1" r:id="rId6"/>
    <p:sldId id="262" r:id="rId7"/>
    <p:sldId id="263" r:id="rId8"/>
    <p:sldId id="264" r:id="rId9"/>
    <p:sldId id="260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-34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94E0A07-CBD8-4D11-8942-D82CCCAA99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A3D98C3C-3F38-442E-9F21-B8AB974105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8383526E-1B17-41FD-895F-0EA4AC108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9CC7-101B-4375-B8D4-979FCDA5EA39}" type="datetimeFigureOut">
              <a:rPr lang="pl-PL" smtClean="0"/>
              <a:pPr/>
              <a:t>31.05.2020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662692DE-6306-4892-8790-5B3073C76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7FEE4F60-E33C-4A31-8F5F-385C54083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99CAA-CF39-42BA-BBFE-7F427A1E7EE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888932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754831D-54CA-427B-B89E-13F7A7141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4E594BC7-4B33-42EB-8DB6-655F4BD989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510C4373-9F70-4A30-AF31-81029194B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9CC7-101B-4375-B8D4-979FCDA5EA39}" type="datetimeFigureOut">
              <a:rPr lang="pl-PL" smtClean="0"/>
              <a:pPr/>
              <a:t>31.05.2020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24860760-4F08-4393-AE29-154A1DC24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3985BFA9-74A6-45CD-9040-D75797CF9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99CAA-CF39-42BA-BBFE-7F427A1E7EE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61316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9FD05F4E-AC56-4F73-97C5-67BB06461D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5D74DA8C-36B6-4280-A6A4-5F494F67E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860AB0D7-605B-4E25-AD6C-1FD3E3B66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9CC7-101B-4375-B8D4-979FCDA5EA39}" type="datetimeFigureOut">
              <a:rPr lang="pl-PL" smtClean="0"/>
              <a:pPr/>
              <a:t>31.05.2020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B1802E29-D58B-4E54-BF22-ABC4D5753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4041A72B-B514-4EEB-954B-40F4EF6C5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99CAA-CF39-42BA-BBFE-7F427A1E7EE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114954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9209F25-DEE5-44C0-882D-0822A2696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98A246CF-A610-4C8C-A27B-0E7457BDFF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585A5C04-9FE8-44A8-BBD0-CD7B83B17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9CC7-101B-4375-B8D4-979FCDA5EA39}" type="datetimeFigureOut">
              <a:rPr lang="pl-PL" smtClean="0"/>
              <a:pPr/>
              <a:t>31.05.2020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5E8F594A-DC5B-42D6-8CFB-B3308123C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43856A52-C977-4C1B-A782-1B5621117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99CAA-CF39-42BA-BBFE-7F427A1E7EE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984718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9960051-99BB-4272-A6EA-C1E94A303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9AA8405A-AA92-41A0-BF07-2064256CF9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4866BAA2-56FD-4E5F-8EA5-DACC36A44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9CC7-101B-4375-B8D4-979FCDA5EA39}" type="datetimeFigureOut">
              <a:rPr lang="pl-PL" smtClean="0"/>
              <a:pPr/>
              <a:t>31.05.2020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1663FCE7-FAE5-42F3-B198-ADB49070C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6D0291D7-6465-42DE-85E2-FB60274CE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99CAA-CF39-42BA-BBFE-7F427A1E7EE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331507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16E9740-D94B-4A16-9D1D-0B86BC845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46BCEF8-8F5F-4981-9025-79213B0653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B052589E-5940-436B-BA74-EF064AA8FA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66C3F765-FAFE-43F5-AC2F-CBC353EFC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9CC7-101B-4375-B8D4-979FCDA5EA39}" type="datetimeFigureOut">
              <a:rPr lang="pl-PL" smtClean="0"/>
              <a:pPr/>
              <a:t>31.05.2020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58C5CB94-C71E-414D-8ABD-636A41C1F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885C0267-A61A-41AE-A57E-493FFB0E9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99CAA-CF39-42BA-BBFE-7F427A1E7EE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556868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01A9ACC-8663-45AA-89C4-3821FC8A4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EC436D53-F8FC-4123-B0B3-AD004E97F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520CC6AB-5362-4A50-BB4F-446EB8EFC1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A9985357-A90C-4EBB-A977-F6315CC50F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83E27680-2B9B-42D0-A34D-80E4D943BF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C9A074C0-35AC-475D-8A19-98D420FBB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9CC7-101B-4375-B8D4-979FCDA5EA39}" type="datetimeFigureOut">
              <a:rPr lang="pl-PL" smtClean="0"/>
              <a:pPr/>
              <a:t>31.05.2020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29416700-CC15-4C88-91F7-E02997670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BECD7AFB-B313-4CC2-8393-4A1B150C5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99CAA-CF39-42BA-BBFE-7F427A1E7EE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981074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06E8405-C44F-42F5-A2AE-35036E80B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664D1293-2038-43A9-8D7E-5318EAF24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9CC7-101B-4375-B8D4-979FCDA5EA39}" type="datetimeFigureOut">
              <a:rPr lang="pl-PL" smtClean="0"/>
              <a:pPr/>
              <a:t>31.05.2020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5402F153-F540-4572-93A0-D91FC6530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3013F855-869B-465C-A2C3-77B31286B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99CAA-CF39-42BA-BBFE-7F427A1E7EE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562896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C78A9E7C-89DE-4F8F-8EBB-BCBCD6F71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9CC7-101B-4375-B8D4-979FCDA5EA39}" type="datetimeFigureOut">
              <a:rPr lang="pl-PL" smtClean="0"/>
              <a:pPr/>
              <a:t>31.05.2020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C8D9C5AE-E8F1-412D-B545-49A59B693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8AE49CCB-4E49-4E88-B23A-80B195DC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99CAA-CF39-42BA-BBFE-7F427A1E7EE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674146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5A0A5A9-27BE-455C-8CC5-C8BB9E827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83A770F-A45D-4A1C-8584-5E1EF89DB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5E2717A8-C7C7-4F6B-8087-2FA10BA4E5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8C7CB42D-3D0E-4B46-81CD-8CED83261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9CC7-101B-4375-B8D4-979FCDA5EA39}" type="datetimeFigureOut">
              <a:rPr lang="pl-PL" smtClean="0"/>
              <a:pPr/>
              <a:t>31.05.2020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44D67F11-8BD0-4D42-81B9-0E1C74414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AE1D6187-D237-461A-BB94-95AA0AF3C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99CAA-CF39-42BA-BBFE-7F427A1E7EE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659117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BB0F885-1D40-4F98-9966-00188780A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0D762346-F1CA-4C2D-9A98-3E4E9B57AA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868B58B1-19DB-4A8A-8D7B-B629D52B5C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FD14C1C6-E1FB-4BB8-886C-7848DA9EC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9CC7-101B-4375-B8D4-979FCDA5EA39}" type="datetimeFigureOut">
              <a:rPr lang="pl-PL" smtClean="0"/>
              <a:pPr/>
              <a:t>31.05.2020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137FE574-77DE-4B75-97FC-2DD9321BC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B7B07D07-B41F-440A-A7B1-06D21D264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99CAA-CF39-42BA-BBFE-7F427A1E7EE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212716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xmlns="" id="{721C987E-8174-48B9-8E4C-9B77CE7F3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4E91532A-EA9F-4188-8218-585A95FCBD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47FEB248-D2B5-4F29-BFEF-8F69F2963A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B9CC7-101B-4375-B8D4-979FCDA5EA39}" type="datetimeFigureOut">
              <a:rPr lang="pl-PL" smtClean="0"/>
              <a:pPr/>
              <a:t>31.05.2020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F51532FD-334A-44AF-A32A-A17F1D8F0F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21A268E7-0E74-4665-ACD3-4214E7480F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99CAA-CF39-42BA-BBFE-7F427A1E7EE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714324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10C6B4D2-804F-4B9D-86F1-054F9CE7D2D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5887BF28-58D8-4D20-ACCE-9F1032C7D2EB}"/>
              </a:ext>
            </a:extLst>
          </p:cNvPr>
          <p:cNvSpPr txBox="1"/>
          <p:nvPr/>
        </p:nvSpPr>
        <p:spPr>
          <a:xfrm>
            <a:off x="2464755" y="790020"/>
            <a:ext cx="72624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72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Dzień </a:t>
            </a:r>
          </a:p>
          <a:p>
            <a:pPr algn="ctr"/>
            <a:r>
              <a:rPr lang="pl-PL" sz="72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dziecka </a:t>
            </a:r>
          </a:p>
        </p:txBody>
      </p:sp>
    </p:spTree>
    <p:extLst>
      <p:ext uri="{BB962C8B-B14F-4D97-AF65-F5344CB8AC3E}">
        <p14:creationId xmlns:p14="http://schemas.microsoft.com/office/powerpoint/2010/main" xmlns="" val="23931107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C337D0AB-225B-41C9-8945-7555FEABF1B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3D2DF6D7-674D-4802-9F3D-7C6F6E26A5E7}"/>
              </a:ext>
            </a:extLst>
          </p:cNvPr>
          <p:cNvSpPr txBox="1"/>
          <p:nvPr/>
        </p:nvSpPr>
        <p:spPr>
          <a:xfrm>
            <a:off x="1766455" y="384464"/>
            <a:ext cx="8956963" cy="2232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32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Prawo do życia </a:t>
            </a:r>
            <a:r>
              <a:rPr lang="pl-PL" sz="3200" dirty="0">
                <a:latin typeface="Palatino Linotype" panose="02040502050505030304" pitchFamily="18" charset="0"/>
              </a:rPr>
              <a:t>– informuje nas, że nie wolno nikogo pozbawić życia. Nasze życie to </a:t>
            </a:r>
            <a:r>
              <a:rPr lang="pl-PL" sz="3200">
                <a:latin typeface="Palatino Linotype" panose="02040502050505030304" pitchFamily="18" charset="0"/>
              </a:rPr>
              <a:t>największy skarb. </a:t>
            </a:r>
            <a:endParaRPr lang="pl-PL" sz="3200" dirty="0">
              <a:latin typeface="Palatino Linotype" panose="02040502050505030304" pitchFamily="18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274FA46-A529-4E70-8347-B50348FACF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>
                        <a14:foregroundMark x1="75824" y1="33150" x2="84203" y2="37546"/>
                        <a14:foregroundMark x1="84203" y1="37546" x2="87363" y2="48535"/>
                        <a14:foregroundMark x1="87363" y1="48535" x2="86538" y2="52198"/>
                      </a14:backgroundRemoval>
                    </a14:imgEffect>
                  </a14:imgLayer>
                </a14:imgProps>
              </a:ext>
            </a:extLst>
          </a:blip>
          <a:srcRect l="8946" t="27010" r="5920" b="15868"/>
          <a:stretch/>
        </p:blipFill>
        <p:spPr>
          <a:xfrm>
            <a:off x="5238747" y="3358943"/>
            <a:ext cx="6953253" cy="34990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C4C3478B-4687-4EB2-8218-37FBAEA60A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329" y="2672456"/>
            <a:ext cx="3389428" cy="338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8825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AA66EAFA-0B87-44DA-AFFA-F763E498C10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0EC5E22A-CC18-4A94-9E2A-CF28468E267F}"/>
              </a:ext>
            </a:extLst>
          </p:cNvPr>
          <p:cNvSpPr txBox="1"/>
          <p:nvPr/>
        </p:nvSpPr>
        <p:spPr>
          <a:xfrm>
            <a:off x="0" y="1129874"/>
            <a:ext cx="12046527" cy="2195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48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PRAWO DO ZABAWY -  </a:t>
            </a:r>
            <a:r>
              <a:rPr lang="pl-PL" sz="4800" b="1" dirty="0">
                <a:latin typeface="Palatino Linotype" panose="02040502050505030304" pitchFamily="18" charset="0"/>
              </a:rPr>
              <a:t>każde dziecko ma prawo, aby się bawić. </a:t>
            </a:r>
            <a:endParaRPr lang="pl-PL" sz="4400" b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0" name="Obraz 9" descr="Obraz zawierający rysunek&#10;&#10;Opis wygenerowany automatycznie">
            <a:extLst>
              <a:ext uri="{FF2B5EF4-FFF2-40B4-BE49-F238E27FC236}">
                <a16:creationId xmlns:a16="http://schemas.microsoft.com/office/drawing/2014/main" xmlns="" id="{49B185DB-6C1C-47BE-AB51-7EDBEB04DD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12127" y="3429000"/>
            <a:ext cx="5964382" cy="336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9464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1261EBCF-6DC3-4BC2-B440-14E5CE95C1F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60598"/>
          </a:xfrm>
          <a:prstGeom prst="rect">
            <a:avLst/>
          </a:prstGeom>
        </p:spPr>
      </p:pic>
      <p:pic>
        <p:nvPicPr>
          <p:cNvPr id="5" name="Obraz 4" descr="Obraz zawierający zabawka, parasol, lampa, deszcz&#10;&#10;Opis wygenerowany automatycznie">
            <a:extLst>
              <a:ext uri="{FF2B5EF4-FFF2-40B4-BE49-F238E27FC236}">
                <a16:creationId xmlns:a16="http://schemas.microsoft.com/office/drawing/2014/main" xmlns="" id="{636E5D9D-8B6D-4C95-86E1-2D8DB1647B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30881" y="2514600"/>
            <a:ext cx="3979718" cy="4094018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426482D3-A4D2-4F03-BE55-E2A8E8E32352}"/>
              </a:ext>
            </a:extLst>
          </p:cNvPr>
          <p:cNvSpPr txBox="1"/>
          <p:nvPr/>
        </p:nvSpPr>
        <p:spPr>
          <a:xfrm>
            <a:off x="987136" y="353291"/>
            <a:ext cx="10183091" cy="2313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PRAWO DO EDUKACJI </a:t>
            </a:r>
          </a:p>
          <a:p>
            <a:pPr algn="ctr">
              <a:lnSpc>
                <a:spcPct val="150000"/>
              </a:lnSpc>
            </a:pPr>
            <a:r>
              <a:rPr lang="pl-PL" sz="2400" dirty="0">
                <a:latin typeface="Palatino Linotype" panose="02040502050505030304" pitchFamily="18" charset="0"/>
              </a:rPr>
              <a:t>Jedno z podstawowych praw człowieka. Oznacza to, że każde dziecko niezależnie czy urodziło się w Europie, Azji czy Afryce, jest chłopcem czy dziewczynką – ma prawo do tego, aby się uczyć. </a:t>
            </a:r>
            <a:endParaRPr lang="pl-PL" sz="36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432199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45352602-D114-4B79-B023-F189DD2C03E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1629011D-0BC0-4924-953C-0C2D1CB8F0A5}"/>
              </a:ext>
            </a:extLst>
          </p:cNvPr>
          <p:cNvSpPr txBox="1"/>
          <p:nvPr/>
        </p:nvSpPr>
        <p:spPr>
          <a:xfrm>
            <a:off x="926523" y="0"/>
            <a:ext cx="10338954" cy="306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36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Prawo do miłości </a:t>
            </a:r>
            <a:r>
              <a:rPr lang="pl-PL" sz="3200" dirty="0">
                <a:latin typeface="Palatino Linotype" panose="02040502050505030304" pitchFamily="18" charset="0"/>
              </a:rPr>
              <a:t>– Każde dziecko ma prawo do tego, aby być kochane i szanowane. W każdej sytuacji powinno móc liczyć na troskę i wsparcie swoich rodziców i bliskich. 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5B346C28-0E95-4582-840A-22B784399C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8307" b="96166" l="8946" r="95208">
                        <a14:foregroundMark x1="41853" y1="8307" x2="24601" y2="8307"/>
                        <a14:foregroundMark x1="24601" y1="8307" x2="24121" y2="8946"/>
                        <a14:foregroundMark x1="9425" y1="27796" x2="9265" y2="37380"/>
                        <a14:foregroundMark x1="90735" y1="26837" x2="91853" y2="49521"/>
                        <a14:foregroundMark x1="95208" y1="37061" x2="95527" y2="42492"/>
                        <a14:foregroundMark x1="54952" y1="78594" x2="50479" y2="85783"/>
                        <a14:foregroundMark x1="50479" y1="85783" x2="50479" y2="86102"/>
                        <a14:foregroundMark x1="51757" y1="80671" x2="46006" y2="86262"/>
                        <a14:foregroundMark x1="57348" y1="82748" x2="61022" y2="84185"/>
                        <a14:foregroundMark x1="57508" y1="87220" x2="60064" y2="87540"/>
                        <a14:foregroundMark x1="57668" y1="85144" x2="56550" y2="88179"/>
                        <a14:foregroundMark x1="51118" y1="90575" x2="46326" y2="92492"/>
                        <a14:foregroundMark x1="48882" y1="94728" x2="50639" y2="961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7860" y="2681720"/>
            <a:ext cx="4176280" cy="417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543067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tort, stół, siedzi&#10;&#10;Opis wygenerowany automatycznie">
            <a:extLst>
              <a:ext uri="{FF2B5EF4-FFF2-40B4-BE49-F238E27FC236}">
                <a16:creationId xmlns:a16="http://schemas.microsoft.com/office/drawing/2014/main" xmlns="" id="{E8ACA8B9-AB94-422E-8B17-D9B30B462A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77051"/>
            <a:ext cx="12192001" cy="6280950"/>
          </a:xfrm>
          <a:prstGeom prst="rect">
            <a:avLst/>
          </a:prstGeom>
        </p:spPr>
      </p:pic>
      <p:pic>
        <p:nvPicPr>
          <p:cNvPr id="8" name="Obraz 7" descr="Obraz zawierający wewnątrz, siedzi, małe, stół&#10;&#10;Opis wygenerowany automatycznie">
            <a:extLst>
              <a:ext uri="{FF2B5EF4-FFF2-40B4-BE49-F238E27FC236}">
                <a16:creationId xmlns:a16="http://schemas.microsoft.com/office/drawing/2014/main" xmlns="" id="{32A7D61A-1039-4AF4-9D88-18DB58D3E7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8840" y="2723421"/>
            <a:ext cx="5024760" cy="3557529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CF3EBA80-73CF-47E2-AB57-35239D40D25C}"/>
              </a:ext>
            </a:extLst>
          </p:cNvPr>
          <p:cNvSpPr txBox="1"/>
          <p:nvPr/>
        </p:nvSpPr>
        <p:spPr>
          <a:xfrm>
            <a:off x="1263192" y="-88669"/>
            <a:ext cx="8814062" cy="838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36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PRAWO DO ODPOCZYNKU</a:t>
            </a:r>
            <a:r>
              <a:rPr lang="pl-PL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endParaRPr lang="pl-PL" sz="3600" b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6470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2343A546-E524-4EEF-A2AE-6FFC49A8B9C3}"/>
              </a:ext>
            </a:extLst>
          </p:cNvPr>
          <p:cNvSpPr txBox="1"/>
          <p:nvPr/>
        </p:nvSpPr>
        <p:spPr>
          <a:xfrm>
            <a:off x="1291471" y="320511"/>
            <a:ext cx="9219415" cy="16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36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Prawo do wolności od przemocy fizycznej i psychicznej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7EDAFD39-AF0E-495B-A0DF-9D19B42BC5C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40633" y="1274618"/>
            <a:ext cx="3941583" cy="5583382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2551E14D-8B88-414A-A3D2-CAFC6E4B2AA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178" y="2486025"/>
            <a:ext cx="2857500" cy="437197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DA80A828-68FA-4BBA-B63C-E2AA35899A1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1928" y="2256443"/>
            <a:ext cx="5058070" cy="428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2640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DAFD445B-6FE7-4DB2-9BA0-F8AD51CDF6A0}"/>
              </a:ext>
            </a:extLst>
          </p:cNvPr>
          <p:cNvSpPr txBox="1"/>
          <p:nvPr/>
        </p:nvSpPr>
        <p:spPr>
          <a:xfrm>
            <a:off x="1574275" y="273378"/>
            <a:ext cx="9313683" cy="2232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32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Prawo do opieki zdrowotnej – </a:t>
            </a:r>
            <a:r>
              <a:rPr lang="pl-PL" sz="3200" b="1" dirty="0">
                <a:latin typeface="Palatino Linotype" panose="02040502050505030304" pitchFamily="18" charset="0"/>
              </a:rPr>
              <a:t>każde dziecko ma prawo do korzystania ze świadczeń opieki zdrowotnej </a:t>
            </a:r>
            <a:r>
              <a:rPr lang="pl-PL" sz="32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</a:p>
        </p:txBody>
      </p:sp>
      <p:pic>
        <p:nvPicPr>
          <p:cNvPr id="6" name="Obraz 5" descr="Obraz zawierający rysunek&#10;&#10;Opis wygenerowany automatycznie">
            <a:extLst>
              <a:ext uri="{FF2B5EF4-FFF2-40B4-BE49-F238E27FC236}">
                <a16:creationId xmlns:a16="http://schemas.microsoft.com/office/drawing/2014/main" xmlns="" id="{AE2B7624-293C-4D3C-BC0B-14D05BC6EA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835" y="2366129"/>
            <a:ext cx="3284337" cy="4491872"/>
          </a:xfrm>
          <a:prstGeom prst="rect">
            <a:avLst/>
          </a:prstGeom>
        </p:spPr>
      </p:pic>
      <p:pic>
        <p:nvPicPr>
          <p:cNvPr id="8" name="Obraz 7" descr="Obraz zawierający zegar, pomieszczenie&#10;&#10;Opis wygenerowany automatycznie">
            <a:extLst>
              <a:ext uri="{FF2B5EF4-FFF2-40B4-BE49-F238E27FC236}">
                <a16:creationId xmlns:a16="http://schemas.microsoft.com/office/drawing/2014/main" xmlns="" id="{352B4DC9-D810-46B7-80B9-28563BA327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1350" y="2648933"/>
            <a:ext cx="6075083" cy="420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4766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9C5B2D7E-1F98-4F84-9866-1C68CF1988D3}"/>
              </a:ext>
            </a:extLst>
          </p:cNvPr>
          <p:cNvSpPr/>
          <p:nvPr/>
        </p:nvSpPr>
        <p:spPr>
          <a:xfrm>
            <a:off x="1093510" y="758561"/>
            <a:ext cx="97096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„Dziecko chce być dobre. Jeśli nie umie – naucz. Jeśli nie wie – wytłumacz. Jeśli nie może – pomóż.”</a:t>
            </a:r>
            <a:endParaRPr lang="pl-PL" sz="3200" i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CB9DF62E-C58A-4BC3-BA0B-B467925C867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60506" y="2286000"/>
            <a:ext cx="770935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68901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AE12D1F9-A8F8-4D7D-8D3C-A42A42778777}"/>
              </a:ext>
            </a:extLst>
          </p:cNvPr>
          <p:cNvSpPr/>
          <p:nvPr/>
        </p:nvSpPr>
        <p:spPr>
          <a:xfrm>
            <a:off x="1362172" y="497512"/>
            <a:ext cx="946765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7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Palatino Linotype" panose="02040502050505030304" pitchFamily="18" charset="0"/>
              </a:rPr>
              <a:t>Dziękuję za uwagę : ) 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8971AFDF-892D-4A8F-BC0A-D414EB84DA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5597" y="1981200"/>
            <a:ext cx="348615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615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D2D22E65-2851-409B-BAB5-CFC160A2C0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652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9864EE67-800C-44FE-AAB0-693288BF883E}"/>
              </a:ext>
            </a:extLst>
          </p:cNvPr>
          <p:cNvSpPr txBox="1"/>
          <p:nvPr/>
        </p:nvSpPr>
        <p:spPr>
          <a:xfrm>
            <a:off x="1806883" y="1728094"/>
            <a:ext cx="9144000" cy="2251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b="1" dirty="0">
                <a:latin typeface="Palatino Linotype" panose="02040502050505030304" pitchFamily="18" charset="0"/>
              </a:rPr>
              <a:t>Międzynarodowy Dzień Dziecka</a:t>
            </a:r>
            <a:r>
              <a:rPr lang="pl-PL" sz="2400" dirty="0">
                <a:latin typeface="Palatino Linotype" panose="02040502050505030304" pitchFamily="18" charset="0"/>
              </a:rPr>
              <a:t> – obchodzony jest </a:t>
            </a:r>
            <a:r>
              <a:rPr lang="pl-PL" sz="2400" b="1" u="sng" dirty="0">
                <a:latin typeface="Palatino Linotype" panose="02040502050505030304" pitchFamily="18" charset="0"/>
              </a:rPr>
              <a:t>1 czerwca </a:t>
            </a:r>
          </a:p>
          <a:p>
            <a:pPr>
              <a:lnSpc>
                <a:spcPct val="150000"/>
              </a:lnSpc>
            </a:pPr>
            <a:r>
              <a:rPr lang="pl-PL" sz="2400" dirty="0">
                <a:latin typeface="Palatino Linotype" panose="02040502050505030304" pitchFamily="18" charset="0"/>
              </a:rPr>
              <a:t>Znaczenie tego święta ma na celu propagowanie idei braterstwa       i zrozumienia pomiędzy dziećmi całego świata oraz promowanie działań na rzecz ich pomyślnego rozwoju. </a:t>
            </a:r>
          </a:p>
        </p:txBody>
      </p:sp>
      <p:pic>
        <p:nvPicPr>
          <p:cNvPr id="8" name="Obraz 7" descr="Obraz zawierający tekst, rysunek&#10;&#10;Opis wygenerowany automatycznie">
            <a:extLst>
              <a:ext uri="{FF2B5EF4-FFF2-40B4-BE49-F238E27FC236}">
                <a16:creationId xmlns:a16="http://schemas.microsoft.com/office/drawing/2014/main" xmlns="" id="{0BBAC777-5272-4162-852F-8816F0B766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76925" y="4020443"/>
            <a:ext cx="3533775" cy="225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20936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065CA04F-C27C-4A54-99D5-DAC0D83D005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A2DB7191-1BEE-42C0-9D06-6F37F307AC00}"/>
              </a:ext>
            </a:extLst>
          </p:cNvPr>
          <p:cNvSpPr txBox="1"/>
          <p:nvPr/>
        </p:nvSpPr>
        <p:spPr>
          <a:xfrm>
            <a:off x="723900" y="1030953"/>
            <a:ext cx="4958457" cy="371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3200" dirty="0">
                <a:latin typeface="Palatino Linotype" panose="02040502050505030304" pitchFamily="18" charset="0"/>
              </a:rPr>
              <a:t>Pamiętajmy, że nie ważny jest kolor skóry, pochodzenie, czy wiek – każde dziecko jest tak samo ważne i wyjątkowe ! </a:t>
            </a:r>
          </a:p>
        </p:txBody>
      </p:sp>
      <p:pic>
        <p:nvPicPr>
          <p:cNvPr id="7" name="Obraz 6" descr="Obraz zawierający lalka, zdjęcie, zabawka, zwierzę&#10;&#10;Opis wygenerowany automatycznie">
            <a:extLst>
              <a:ext uri="{FF2B5EF4-FFF2-40B4-BE49-F238E27FC236}">
                <a16:creationId xmlns:a16="http://schemas.microsoft.com/office/drawing/2014/main" xmlns="" id="{EBFDBDDE-F726-4FEA-B38C-0A76898779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6257" y="742950"/>
            <a:ext cx="5393600" cy="499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7439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7D359474-51F2-4239-BE0E-E3523B2BAA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25000" b="74750" l="9375" r="87875">
                        <a14:foregroundMark x1="23875" y1="39375" x2="20125" y2="46000"/>
                        <a14:foregroundMark x1="20125" y1="46000" x2="13250" y2="49750"/>
                        <a14:foregroundMark x1="11625" y1="42750" x2="12500" y2="48875"/>
                        <a14:foregroundMark x1="65125" y1="60125" x2="72750" y2="60875"/>
                        <a14:foregroundMark x1="80000" y1="58875" x2="86875" y2="56750"/>
                        <a14:foregroundMark x1="86875" y1="56750" x2="87875" y2="56125"/>
                        <a14:foregroundMark x1="9375" y1="48625" x2="10500" y2="52750"/>
                        <a14:foregroundMark x1="17750" y1="39875" x2="25375" y2="45375"/>
                        <a14:foregroundMark x1="25375" y1="46625" x2="20250" y2="45000"/>
                        <a14:foregroundMark x1="22375" y1="46625" x2="24625" y2="47250"/>
                        <a14:foregroundMark x1="22625" y1="45125" x2="21375" y2="42375"/>
                      </a14:backgroundRemoval>
                    </a14:imgEffect>
                  </a14:imgLayer>
                </a14:imgProps>
              </a:ext>
            </a:extLst>
          </a:blip>
          <a:srcRect l="4891" t="18889" r="5388" b="19028"/>
          <a:stretch/>
        </p:blipFill>
        <p:spPr>
          <a:xfrm>
            <a:off x="0" y="0"/>
            <a:ext cx="6587231" cy="6858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A288FE36-4500-45F6-BB6C-39A1A5890DA5}"/>
              </a:ext>
            </a:extLst>
          </p:cNvPr>
          <p:cNvSpPr txBox="1"/>
          <p:nvPr/>
        </p:nvSpPr>
        <p:spPr>
          <a:xfrm>
            <a:off x="6755907" y="0"/>
            <a:ext cx="5228947" cy="41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3600" b="1" u="sng" dirty="0">
                <a:latin typeface="Palatino Linotype" panose="02040502050505030304" pitchFamily="18" charset="0"/>
              </a:rPr>
              <a:t>Europa</a:t>
            </a:r>
            <a:r>
              <a:rPr lang="pl-PL" sz="3600" dirty="0">
                <a:latin typeface="Palatino Linotype" panose="02040502050505030304" pitchFamily="18" charset="0"/>
              </a:rPr>
              <a:t> – to tu mieszkamy. Większość dzieci wygląda tak jak Wy ! Mają jasną skórę</a:t>
            </a:r>
            <a:r>
              <a:rPr lang="pl-PL" sz="3600">
                <a:latin typeface="Palatino Linotype" panose="02040502050505030304" pitchFamily="18" charset="0"/>
              </a:rPr>
              <a:t>,    i </a:t>
            </a:r>
            <a:r>
              <a:rPr lang="pl-PL" sz="3600" dirty="0">
                <a:latin typeface="Palatino Linotype" panose="02040502050505030304" pitchFamily="18" charset="0"/>
              </a:rPr>
              <a:t>ciemne lub jasne włosy. </a:t>
            </a:r>
          </a:p>
        </p:txBody>
      </p:sp>
      <p:pic>
        <p:nvPicPr>
          <p:cNvPr id="16" name="Obraz 15" descr="Obraz zawierający lalka, zabawka&#10;&#10;Opis wygenerowany automatycznie">
            <a:extLst>
              <a:ext uri="{FF2B5EF4-FFF2-40B4-BE49-F238E27FC236}">
                <a16:creationId xmlns:a16="http://schemas.microsoft.com/office/drawing/2014/main" xmlns="" id="{C3FDA8D9-EB9E-43DE-8D32-404D19628C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40834" y="4291706"/>
            <a:ext cx="3027517" cy="256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1508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53D003A7-0E29-479E-AD46-B8BE692C0EE4}"/>
              </a:ext>
            </a:extLst>
          </p:cNvPr>
          <p:cNvSpPr txBox="1"/>
          <p:nvPr/>
        </p:nvSpPr>
        <p:spPr>
          <a:xfrm>
            <a:off x="2043621" y="121901"/>
            <a:ext cx="8686800" cy="1319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800" dirty="0">
                <a:latin typeface="Palatino Linotype" panose="02040502050505030304" pitchFamily="18" charset="0"/>
              </a:rPr>
              <a:t>Od wielu lat do Europy emigrują ludzie z różnych stron świata. Wielu z nich ma ciemną skórę i włosy. 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E1D831F3-36D0-4D52-8864-FE6FF4C0BAB8}"/>
              </a:ext>
            </a:extLst>
          </p:cNvPr>
          <p:cNvSpPr txBox="1"/>
          <p:nvPr/>
        </p:nvSpPr>
        <p:spPr>
          <a:xfrm>
            <a:off x="2529673" y="1595727"/>
            <a:ext cx="7590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latin typeface="Palatino Linotype" panose="02040502050505030304" pitchFamily="18" charset="0"/>
              </a:rPr>
              <a:t>„Unia Europejska – Zjednoczona w różnorodności”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D0248732-76FB-48C1-B0CE-445739D78F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9553" b="98171" l="8830" r="94043">
                        <a14:foregroundMark x1="13723" y1="47154" x2="14043" y2="57317"/>
                        <a14:foregroundMark x1="14043" y1="57317" x2="20638" y2="60366"/>
                        <a14:foregroundMark x1="20638" y1="60366" x2="20000" y2="50203"/>
                        <a14:foregroundMark x1="20000" y1="50203" x2="20638" y2="69919"/>
                        <a14:foregroundMark x1="27021" y1="62195" x2="31064" y2="65041"/>
                        <a14:foregroundMark x1="25532" y1="70325" x2="28298" y2="73984"/>
                        <a14:foregroundMark x1="45106" y1="17886" x2="48298" y2="35772"/>
                        <a14:foregroundMark x1="45426" y1="39837" x2="47447" y2="38821"/>
                        <a14:foregroundMark x1="42340" y1="35366" x2="41064" y2="37602"/>
                        <a14:foregroundMark x1="48511" y1="30488" x2="54043" y2="33537"/>
                        <a14:foregroundMark x1="54043" y1="33537" x2="56596" y2="29268"/>
                        <a14:foregroundMark x1="59149" y1="14634" x2="62766" y2="22764"/>
                        <a14:foregroundMark x1="62766" y1="22764" x2="63511" y2="28049"/>
                        <a14:foregroundMark x1="61702" y1="29472" x2="64149" y2="33943"/>
                        <a14:foregroundMark x1="65106" y1="37398" x2="65638" y2="39431"/>
                        <a14:foregroundMark x1="62766" y1="55488" x2="70213" y2="40244"/>
                        <a14:foregroundMark x1="70213" y1="40244" x2="70213" y2="40041"/>
                        <a14:foregroundMark x1="68085" y1="39837" x2="66489" y2="38821"/>
                        <a14:foregroundMark x1="73191" y1="22967" x2="73936" y2="33130"/>
                        <a14:foregroundMark x1="79043" y1="30081" x2="80426" y2="32114"/>
                        <a14:foregroundMark x1="69574" y1="47967" x2="68830" y2="58537"/>
                        <a14:foregroundMark x1="68830" y1="58537" x2="68617" y2="59756"/>
                        <a14:foregroundMark x1="73085" y1="65447" x2="81596" y2="58333"/>
                        <a14:foregroundMark x1="77128" y1="67276" x2="74894" y2="73577"/>
                        <a14:foregroundMark x1="77979" y1="54065" x2="76383" y2="51626"/>
                        <a14:foregroundMark x1="75851" y1="49797" x2="74362" y2="47764"/>
                        <a14:foregroundMark x1="73511" y1="42276" x2="78404" y2="38821"/>
                        <a14:foregroundMark x1="84043" y1="73171" x2="88298" y2="80285"/>
                        <a14:foregroundMark x1="88298" y1="80285" x2="93617" y2="78862"/>
                        <a14:foregroundMark x1="93617" y1="78862" x2="94043" y2="78455"/>
                        <a14:foregroundMark x1="88511" y1="89024" x2="86383" y2="95325"/>
                        <a14:foregroundMark x1="66596" y1="72561" x2="66383" y2="84756"/>
                        <a14:foregroundMark x1="66383" y1="84756" x2="62660" y2="92073"/>
                        <a14:foregroundMark x1="8936" y1="76220" x2="12766" y2="83943"/>
                        <a14:foregroundMark x1="12766" y1="83943" x2="16170" y2="84350"/>
                        <a14:foregroundMark x1="17766" y1="95935" x2="18191" y2="98171"/>
                        <a14:foregroundMark x1="18085" y1="49187" x2="18830" y2="48374"/>
                        <a14:foregroundMark x1="18511" y1="48780" x2="18085" y2="46951"/>
                        <a14:foregroundMark x1="26383" y1="35163" x2="27766" y2="380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7410" y="2193339"/>
            <a:ext cx="8953500" cy="4686300"/>
          </a:xfrm>
          <a:prstGeom prst="rect">
            <a:avLst/>
          </a:prstGeom>
        </p:spPr>
      </p:pic>
      <p:pic>
        <p:nvPicPr>
          <p:cNvPr id="8" name="Obraz 7" descr="Obraz zawierający koszula&#10;&#10;Opis wygenerowany automatycznie">
            <a:extLst>
              <a:ext uri="{FF2B5EF4-FFF2-40B4-BE49-F238E27FC236}">
                <a16:creationId xmlns:a16="http://schemas.microsoft.com/office/drawing/2014/main" xmlns="" id="{6E451434-851B-421B-9A9C-3A38F19C6D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12009">
            <a:off x="10653328" y="267057"/>
            <a:ext cx="1447800" cy="1028700"/>
          </a:xfrm>
          <a:prstGeom prst="rect">
            <a:avLst/>
          </a:prstGeom>
        </p:spPr>
      </p:pic>
      <p:pic>
        <p:nvPicPr>
          <p:cNvPr id="10" name="Obraz 9" descr="Obraz zawierający koszula&#10;&#10;Opis wygenerowany automatycznie">
            <a:extLst>
              <a:ext uri="{FF2B5EF4-FFF2-40B4-BE49-F238E27FC236}">
                <a16:creationId xmlns:a16="http://schemas.microsoft.com/office/drawing/2014/main" xmlns="" id="{E70ACA72-97AA-41C0-A675-B71413EA3E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345419">
            <a:off x="140328" y="267059"/>
            <a:ext cx="14478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3547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C9C62177-DC49-4649-880C-6EBBEB48EE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8854" b="79690" l="10000" r="90000">
                        <a14:foregroundMark x1="81263" y1="58241" x2="81864" y2="65556"/>
                        <a14:foregroundMark x1="81864" y1="65556" x2="79158" y2="72500"/>
                        <a14:foregroundMark x1="79158" y1="72500" x2="79158" y2="73519"/>
                        <a14:foregroundMark x1="16132" y1="62778" x2="17435" y2="69907"/>
                        <a14:foregroundMark x1="17435" y1="69907" x2="25351" y2="70556"/>
                        <a14:foregroundMark x1="25351" y1="70556" x2="29359" y2="64444"/>
                        <a14:foregroundMark x1="29359" y1="64444" x2="29459" y2="64444"/>
                        <a14:foregroundMark x1="10822" y1="70648" x2="19038" y2="72222"/>
                        <a14:foregroundMark x1="30762" y1="60093" x2="31964" y2="64352"/>
                      </a14:backgroundRemoval>
                    </a14:imgEffect>
                  </a14:imgLayer>
                </a14:imgProps>
              </a:ext>
            </a:extLst>
          </a:blip>
          <a:srcRect t="7079" b="11456"/>
          <a:stretch/>
        </p:blipFill>
        <p:spPr>
          <a:xfrm>
            <a:off x="-1" y="0"/>
            <a:ext cx="6219609" cy="7439487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B2637909-3320-4DC8-A7D3-FA0DC4FDC867}"/>
              </a:ext>
            </a:extLst>
          </p:cNvPr>
          <p:cNvSpPr txBox="1"/>
          <p:nvPr/>
        </p:nvSpPr>
        <p:spPr>
          <a:xfrm>
            <a:off x="5672831" y="0"/>
            <a:ext cx="6519169" cy="519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800" b="1" dirty="0">
                <a:latin typeface="Palatino Linotype" panose="02040502050505030304" pitchFamily="18" charset="0"/>
              </a:rPr>
              <a:t>W Afryce </a:t>
            </a:r>
            <a:r>
              <a:rPr lang="pl-PL" sz="2800" dirty="0">
                <a:latin typeface="Palatino Linotype" panose="02040502050505030304" pitchFamily="18" charset="0"/>
              </a:rPr>
              <a:t>mieszka bardzo dużo małych dzieci.  Bardzo często, aby dojść do szkoły czy do studni z wodą muszą przejść bardzo długą drogę. </a:t>
            </a:r>
          </a:p>
          <a:p>
            <a:pPr>
              <a:lnSpc>
                <a:spcPct val="150000"/>
              </a:lnSpc>
            </a:pPr>
            <a:endParaRPr lang="pl-PL" sz="2800" dirty="0">
              <a:latin typeface="Palatino Linotype" panose="02040502050505030304" pitchFamily="18" charset="0"/>
            </a:endParaRPr>
          </a:p>
          <a:p>
            <a:pPr>
              <a:lnSpc>
                <a:spcPct val="150000"/>
              </a:lnSpc>
            </a:pPr>
            <a:r>
              <a:rPr lang="pl-PL" sz="2800" dirty="0">
                <a:latin typeface="Palatino Linotype" panose="02040502050505030304" pitchFamily="18" charset="0"/>
              </a:rPr>
              <a:t>Dzieci Afryki mają bardzo ciemną skórę, ciemne kręcone włosy i białe zęby.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2832990A-8412-43D5-9578-B0FA2FCDE5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5143" b="99143" l="10000" r="90000">
                        <a14:foregroundMark x1="27467" y1="6000" x2="39600" y2="7143"/>
                        <a14:foregroundMark x1="39600" y1="7143" x2="65200" y2="2857"/>
                        <a14:foregroundMark x1="65200" y1="2857" x2="77067" y2="5143"/>
                        <a14:foregroundMark x1="77067" y1="5143" x2="79333" y2="16286"/>
                        <a14:foregroundMark x1="78667" y1="49143" x2="83200" y2="73143"/>
                        <a14:foregroundMark x1="83200" y1="73143" x2="72933" y2="91714"/>
                        <a14:foregroundMark x1="72933" y1="91714" x2="49067" y2="82000"/>
                        <a14:foregroundMark x1="49067" y1="82000" x2="42667" y2="74286"/>
                        <a14:foregroundMark x1="40933" y1="55714" x2="33733" y2="76000"/>
                        <a14:foregroundMark x1="33733" y1="76000" x2="34267" y2="91429"/>
                        <a14:foregroundMark x1="35333" y1="84571" x2="58400" y2="99143"/>
                        <a14:foregroundMark x1="58400" y1="99143" x2="59333" y2="99143"/>
                        <a14:foregroundMark x1="30267" y1="78571" x2="28133" y2="97143"/>
                        <a14:foregroundMark x1="61200" y1="60571" x2="68667" y2="582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2742" y="4753359"/>
            <a:ext cx="4509948" cy="21046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10280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FC7B0F71-1CFA-4DA3-AD06-F54D4555E6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6383" b="91793" l="3457" r="92553">
                        <a14:foregroundMark x1="50532" y1="6383" x2="53191" y2="15198"/>
                        <a14:foregroundMark x1="62500" y1="82979" x2="64096" y2="93009"/>
                        <a14:foregroundMark x1="64096" y1="93009" x2="64096" y2="93009"/>
                        <a14:foregroundMark x1="19681" y1="30091" x2="19947" y2="42553"/>
                        <a14:foregroundMark x1="8511" y1="42857" x2="9840" y2="65957"/>
                        <a14:foregroundMark x1="6915" y1="44985" x2="7979" y2="66565"/>
                        <a14:foregroundMark x1="3723" y1="56535" x2="4787" y2="58967"/>
                        <a14:foregroundMark x1="11968" y1="52584" x2="13564" y2="57447"/>
                        <a14:foregroundMark x1="90160" y1="11550" x2="92553" y2="155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DFDE6251-79B7-4CBD-993D-F652BE5BEA69}"/>
              </a:ext>
            </a:extLst>
          </p:cNvPr>
          <p:cNvSpPr txBox="1"/>
          <p:nvPr/>
        </p:nvSpPr>
        <p:spPr>
          <a:xfrm>
            <a:off x="6096000" y="727969"/>
            <a:ext cx="6096000" cy="2902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b="1" dirty="0">
                <a:latin typeface="Palatino Linotype" panose="02040502050505030304" pitchFamily="18" charset="0"/>
              </a:rPr>
              <a:t>Azja</a:t>
            </a:r>
            <a:r>
              <a:rPr lang="pl-PL" sz="2400" dirty="0">
                <a:latin typeface="Palatino Linotype" panose="02040502050505030304" pitchFamily="18" charset="0"/>
              </a:rPr>
              <a:t> – to kraj w którym mieszka najwięcej dzieci na świcie. </a:t>
            </a:r>
          </a:p>
          <a:p>
            <a:pPr>
              <a:lnSpc>
                <a:spcPct val="150000"/>
              </a:lnSpc>
            </a:pPr>
            <a:r>
              <a:rPr lang="pl-PL" sz="2400" dirty="0">
                <a:latin typeface="Palatino Linotype" panose="02040502050505030304" pitchFamily="18" charset="0"/>
              </a:rPr>
              <a:t>Dzieci tego kontynentu mają żółty kolor skóry, skośne oczy, i czarne włosy.</a:t>
            </a:r>
          </a:p>
          <a:p>
            <a:pPr>
              <a:lnSpc>
                <a:spcPct val="150000"/>
              </a:lnSpc>
            </a:pPr>
            <a:r>
              <a:rPr lang="pl-PL" sz="2400" dirty="0">
                <a:latin typeface="Palatino Linotype" panose="02040502050505030304" pitchFamily="18" charset="0"/>
              </a:rPr>
              <a:t>Mieszkańców Azji nazywamy Azjatami.</a:t>
            </a:r>
            <a:r>
              <a:rPr lang="pl-PL" dirty="0"/>
              <a:t>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292E0D3B-1F7C-45C4-97F6-CFB0AEAE36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625" b="98625" l="10000" r="90000">
                        <a14:foregroundMark x1="40333" y1="7375" x2="52500" y2="1625"/>
                        <a14:foregroundMark x1="52500" y1="1625" x2="61583" y2="8000"/>
                        <a14:foregroundMark x1="33333" y1="76000" x2="29083" y2="90375"/>
                        <a14:foregroundMark x1="29083" y1="90375" x2="29500" y2="91750"/>
                        <a14:foregroundMark x1="63750" y1="74375" x2="62000" y2="89875"/>
                        <a14:foregroundMark x1="62000" y1="89875" x2="53583" y2="98625"/>
                        <a14:foregroundMark x1="29917" y1="74875" x2="30167" y2="95250"/>
                        <a14:foregroundMark x1="68083" y1="77875" x2="61833" y2="91375"/>
                        <a14:foregroundMark x1="61833" y1="91375" x2="62583" y2="968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4369" y="3630967"/>
            <a:ext cx="4545737" cy="32237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566919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75230925-72E7-466F-AD8F-5F4E1B51099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1A95424F-BE2F-4C74-8077-955F20F4A63D}"/>
              </a:ext>
            </a:extLst>
          </p:cNvPr>
          <p:cNvSpPr txBox="1"/>
          <p:nvPr/>
        </p:nvSpPr>
        <p:spPr>
          <a:xfrm>
            <a:off x="6858000" y="470517"/>
            <a:ext cx="5333999" cy="3359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b="1" dirty="0">
                <a:latin typeface="Palatino Linotype" panose="02040502050505030304" pitchFamily="18" charset="0"/>
              </a:rPr>
              <a:t>Ameryka Południowa </a:t>
            </a:r>
            <a:r>
              <a:rPr lang="pl-PL" sz="2400" dirty="0">
                <a:latin typeface="Palatino Linotype" panose="02040502050505030304" pitchFamily="18" charset="0"/>
              </a:rPr>
              <a:t>– Mieszkańców Ameryki Południowej nazywamy Latynosami. </a:t>
            </a:r>
          </a:p>
          <a:p>
            <a:pPr>
              <a:lnSpc>
                <a:spcPct val="150000"/>
              </a:lnSpc>
            </a:pPr>
            <a:endParaRPr lang="pl-PL" sz="2400" dirty="0">
              <a:latin typeface="Palatino Linotype" panose="02040502050505030304" pitchFamily="18" charset="0"/>
            </a:endParaRPr>
          </a:p>
          <a:p>
            <a:pPr>
              <a:lnSpc>
                <a:spcPct val="150000"/>
              </a:lnSpc>
            </a:pPr>
            <a:r>
              <a:rPr lang="pl-PL" sz="2400" dirty="0">
                <a:latin typeface="Palatino Linotype" panose="02040502050505030304" pitchFamily="18" charset="0"/>
              </a:rPr>
              <a:t>Dzieci Ameryki mają czarne włosy      i czarny kolor oczu. 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347E3873-9D3C-48DD-8E3D-7CF668EFE7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8000" b="90000" l="10000" r="95556">
                        <a14:foregroundMark x1="90794" y1="62571" x2="88254" y2="25143"/>
                        <a14:foregroundMark x1="88254" y1="25143" x2="81270" y2="14571"/>
                        <a14:foregroundMark x1="83651" y1="11143" x2="75714" y2="21714"/>
                        <a14:foregroundMark x1="75714" y1="21714" x2="65556" y2="20857"/>
                        <a14:foregroundMark x1="65556" y1="20857" x2="56984" y2="30286"/>
                        <a14:foregroundMark x1="56984" y1="30286" x2="50635" y2="16571"/>
                        <a14:foregroundMark x1="50635" y1="16571" x2="42063" y2="7429"/>
                        <a14:foregroundMark x1="42063" y1="7429" x2="33651" y2="19714"/>
                        <a14:foregroundMark x1="33651" y1="19714" x2="26190" y2="8000"/>
                        <a14:foregroundMark x1="26190" y1="8000" x2="16984" y2="16286"/>
                        <a14:foregroundMark x1="16984" y1="16286" x2="16825" y2="17714"/>
                        <a14:foregroundMark x1="93651" y1="29714" x2="95556" y2="48286"/>
                        <a14:foregroundMark x1="95556" y1="48286" x2="94127" y2="5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8001" y="3951514"/>
            <a:ext cx="5333998" cy="283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97228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F631B5C5-47DB-40AA-878C-9D2E10063CA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AB302DCA-94A6-4223-9BC7-63D1DA918DD2}"/>
              </a:ext>
            </a:extLst>
          </p:cNvPr>
          <p:cNvSpPr txBox="1"/>
          <p:nvPr/>
        </p:nvSpPr>
        <p:spPr>
          <a:xfrm>
            <a:off x="827101" y="637015"/>
            <a:ext cx="10537795" cy="1494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3200" dirty="0">
                <a:latin typeface="Palatino Linotype" panose="02040502050505030304" pitchFamily="18" charset="0"/>
              </a:rPr>
              <a:t>Pamiętajmy, że każde dziecko ma również swoje prawa. </a:t>
            </a:r>
          </a:p>
          <a:p>
            <a:pPr algn="ctr">
              <a:lnSpc>
                <a:spcPct val="150000"/>
              </a:lnSpc>
            </a:pPr>
            <a:r>
              <a:rPr lang="pl-PL" sz="3200" dirty="0">
                <a:latin typeface="Palatino Linotype" panose="02040502050505030304" pitchFamily="18" charset="0"/>
              </a:rPr>
              <a:t>A oto one  </a:t>
            </a:r>
          </a:p>
        </p:txBody>
      </p:sp>
      <p:pic>
        <p:nvPicPr>
          <p:cNvPr id="8" name="Obraz 7" descr="Obraz zawierający zabawka, lalka, zegar&#10;&#10;Opis wygenerowany automatycznie">
            <a:extLst>
              <a:ext uri="{FF2B5EF4-FFF2-40B4-BE49-F238E27FC236}">
                <a16:creationId xmlns:a16="http://schemas.microsoft.com/office/drawing/2014/main" xmlns="" id="{C2DE1BDC-30C8-488A-A791-69CE3A4877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14724" y="1930759"/>
            <a:ext cx="5162550" cy="39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0365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357</Words>
  <Application>Microsoft Office PowerPoint</Application>
  <PresentationFormat>Niestandardowy</PresentationFormat>
  <Paragraphs>29</Paragraphs>
  <Slides>18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19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roksana_roki@interia.pl</dc:creator>
  <cp:lastModifiedBy>Maryla</cp:lastModifiedBy>
  <cp:revision>41</cp:revision>
  <dcterms:created xsi:type="dcterms:W3CDTF">2020-05-26T18:25:03Z</dcterms:created>
  <dcterms:modified xsi:type="dcterms:W3CDTF">2020-05-31T20:15:14Z</dcterms:modified>
</cp:coreProperties>
</file>