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72" r:id="rId2"/>
  </p:sldMasterIdLst>
  <p:notesMasterIdLst>
    <p:notesMasterId r:id="rId14"/>
  </p:notesMasterIdLst>
  <p:sldIdLst>
    <p:sldId id="347" r:id="rId3"/>
    <p:sldId id="263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60"/>
  </p:normalViewPr>
  <p:slideViewPr>
    <p:cSldViewPr>
      <p:cViewPr>
        <p:scale>
          <a:sx n="80" d="100"/>
          <a:sy n="80" d="100"/>
        </p:scale>
        <p:origin x="-118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604844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3179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05701"/>
      </p:ext>
    </p:extLst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4481034"/>
      </p:ext>
    </p:extLst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591523"/>
      </p:ext>
    </p:extLst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153333"/>
      </p:ext>
    </p:extLst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9257498"/>
      </p:ext>
    </p:extLst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638212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2628530"/>
      </p:ext>
    </p:extLst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377474"/>
      </p:ext>
    </p:extLst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613568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638299" y="197961"/>
            <a:ext cx="7591301" cy="8609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DEPRESJA</a:t>
            </a:r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81545" y="1036161"/>
            <a:ext cx="2659380" cy="564039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99562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GDZIE SZUKAĆ POMOCY?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pl-PL" sz="7700" b="1" dirty="0" smtClean="0"/>
              <a:t>Najbliższe zaufane osoby dorosłe – rodzic, pedagog, nauczyciel.</a:t>
            </a:r>
          </a:p>
          <a:p>
            <a:pPr>
              <a:lnSpc>
                <a:spcPct val="170000"/>
              </a:lnSpc>
            </a:pPr>
            <a:r>
              <a:rPr lang="pl-PL" sz="7700" b="1" dirty="0" smtClean="0"/>
              <a:t>Poradnia Zdrowia Psychicznego.</a:t>
            </a:r>
          </a:p>
          <a:p>
            <a:pPr>
              <a:lnSpc>
                <a:spcPct val="170000"/>
              </a:lnSpc>
            </a:pPr>
            <a:r>
              <a:rPr lang="pl-PL" sz="7700" b="1" dirty="0" err="1" smtClean="0"/>
              <a:t>www.stopdepresji.pl</a:t>
            </a:r>
            <a:r>
              <a:rPr lang="pl-PL" sz="7700" b="1" dirty="0" smtClean="0"/>
              <a:t> – tel. 22 484 88 01</a:t>
            </a:r>
          </a:p>
          <a:p>
            <a:pPr>
              <a:lnSpc>
                <a:spcPct val="170000"/>
              </a:lnSpc>
            </a:pPr>
            <a:r>
              <a:rPr lang="pl-PL" sz="7700" b="1" dirty="0" smtClean="0"/>
              <a:t>Telefony zaufania – prezentacja na stronie szkoły.</a:t>
            </a:r>
          </a:p>
          <a:p>
            <a:pPr>
              <a:buNone/>
            </a:pPr>
            <a:endParaRPr lang="pl-PL" sz="4500" b="1" dirty="0" smtClean="0"/>
          </a:p>
          <a:p>
            <a:endParaRPr lang="pl-PL" sz="4500" b="1" dirty="0" smtClean="0"/>
          </a:p>
          <a:p>
            <a:pPr>
              <a:buNone/>
            </a:pPr>
            <a:endParaRPr lang="pl-PL" sz="4500" b="1" dirty="0" smtClean="0"/>
          </a:p>
          <a:p>
            <a:pPr algn="r">
              <a:buNone/>
            </a:pPr>
            <a:r>
              <a:rPr lang="pl-PL" sz="7700" b="1" dirty="0" smtClean="0"/>
              <a:t>Pamiętaj, nie jesteś sama, nie jesteś sam!</a:t>
            </a:r>
          </a:p>
          <a:p>
            <a:pPr algn="r">
              <a:buNone/>
            </a:pPr>
            <a:endParaRPr lang="pl-PL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Z PEDAGOGIEM SZKOLNYM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60000"/>
              </a:lnSpc>
            </a:pPr>
            <a:r>
              <a:rPr lang="pl-PL" altLang="ko-KR" sz="2500" b="1" dirty="0" smtClean="0">
                <a:latin typeface="+mj-lt"/>
                <a:ea typeface="굴림" pitchFamily="34" charset="-127"/>
              </a:rPr>
              <a:t>Telefon komórkowy: 883 130 478</a:t>
            </a:r>
          </a:p>
          <a:p>
            <a:pPr algn="just">
              <a:lnSpc>
                <a:spcPct val="160000"/>
              </a:lnSpc>
            </a:pPr>
            <a:r>
              <a:rPr lang="pl-PL" altLang="ko-KR" sz="2500" b="1" dirty="0" smtClean="0">
                <a:latin typeface="+mj-lt"/>
                <a:ea typeface="굴림" pitchFamily="34" charset="-127"/>
              </a:rPr>
              <a:t>e-mail: </a:t>
            </a:r>
            <a:r>
              <a:rPr lang="pl-PL" altLang="ko-KR" sz="2500" b="1" dirty="0" err="1" smtClean="0">
                <a:latin typeface="+mj-lt"/>
                <a:ea typeface="굴림" pitchFamily="34" charset="-127"/>
              </a:rPr>
              <a:t>pedagogszkolny.spzabnica@onet.pl</a:t>
            </a:r>
            <a:endParaRPr lang="pl-PL" altLang="ko-KR" sz="2500" b="1" dirty="0" smtClean="0">
              <a:latin typeface="+mj-lt"/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r>
              <a:rPr lang="pl-PL" altLang="ko-KR" sz="2500" b="1" dirty="0" smtClean="0">
                <a:latin typeface="+mj-lt"/>
                <a:ea typeface="굴림" pitchFamily="34" charset="-127"/>
              </a:rPr>
              <a:t>Dziennik elektroniczny</a:t>
            </a:r>
          </a:p>
          <a:p>
            <a:pPr>
              <a:buNone/>
            </a:pPr>
            <a:endParaRPr lang="pl-PL" b="1" dirty="0" smtClean="0">
              <a:latin typeface="+mj-lt"/>
            </a:endParaRPr>
          </a:p>
          <a:p>
            <a:pPr algn="r">
              <a:buNone/>
            </a:pPr>
            <a:r>
              <a:rPr lang="pl-PL" b="1" dirty="0" smtClean="0">
                <a:latin typeface="+mj-lt"/>
              </a:rPr>
              <a:t>Pozdrawiam </a:t>
            </a:r>
            <a:r>
              <a:rPr lang="pl-PL" b="1" dirty="0" smtClean="0">
                <a:latin typeface="+mj-lt"/>
                <a:sym typeface="Wingdings" pitchFamily="2" charset="2"/>
              </a:rPr>
              <a:t></a:t>
            </a:r>
          </a:p>
          <a:p>
            <a:pPr algn="r">
              <a:buNone/>
            </a:pPr>
            <a:r>
              <a:rPr lang="pl-PL" b="1" dirty="0" smtClean="0">
                <a:latin typeface="+mj-lt"/>
                <a:sym typeface="Wingdings" pitchFamily="2" charset="2"/>
              </a:rPr>
              <a:t>Patrycja Kolęda</a:t>
            </a:r>
            <a:endParaRPr lang="pl-PL" b="1" dirty="0">
              <a:latin typeface="+mj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19200" y="1016000"/>
            <a:ext cx="7010400" cy="416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bg1"/>
                </a:solidFill>
                <a:latin typeface="Arial" charset="0"/>
                <a:ea typeface="굴림" pitchFamily="34" charset="-127"/>
              </a:rPr>
              <a:t>Depresja to stopniowa utrata radości z życia  i odczuwania przyjemności, umiejętności cieszenia się rzeczami lub wydarzeniami, które do tej pory odczuwane były jako radosne, aż do całkowitego ich zaniku. </a:t>
            </a:r>
          </a:p>
          <a:p>
            <a:pPr algn="just">
              <a:lnSpc>
                <a:spcPct val="160000"/>
              </a:lnSpc>
            </a:pPr>
            <a:endParaRPr lang="pl-PL" sz="1600" b="1" dirty="0" smtClean="0">
              <a:solidFill>
                <a:schemeClr val="bg1"/>
              </a:solidFill>
              <a:latin typeface="Arial" charset="0"/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bg1"/>
                </a:solidFill>
                <a:latin typeface="Arial" charset="0"/>
                <a:ea typeface="굴림" pitchFamily="34" charset="-127"/>
              </a:rPr>
              <a:t>Depresja obniża nasz nastrój, zmniejsza energię oraz aktywność, co często uniemożliwia normalne funkcjonowanie.</a:t>
            </a:r>
          </a:p>
          <a:p>
            <a:pPr algn="just">
              <a:lnSpc>
                <a:spcPct val="160000"/>
              </a:lnSpc>
            </a:pPr>
            <a:endParaRPr lang="pl-PL" sz="1600" b="1" dirty="0" smtClean="0">
              <a:solidFill>
                <a:schemeClr val="bg1"/>
              </a:solidFill>
              <a:latin typeface="Arial" charset="0"/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r>
              <a:rPr lang="pl-PL" sz="1600" b="1" dirty="0" smtClean="0">
                <a:solidFill>
                  <a:schemeClr val="bg1"/>
                </a:solidFill>
                <a:latin typeface="Arial" charset="0"/>
                <a:ea typeface="굴림" pitchFamily="34" charset="-127"/>
              </a:rPr>
              <a:t>Depresja jest chorobą – w Polsce co dziesiąta osoba może mieć depresję. Jest to jedna z najczęściej występujących chorób na świecie.</a:t>
            </a: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1213262" y="3048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>
              <a:defRPr/>
            </a:pPr>
            <a:r>
              <a:rPr kumimoji="1" lang="pl-PL" altLang="ko-K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CZYM JEST DEPRESJA</a:t>
            </a:r>
            <a:r>
              <a:rPr kumimoji="1" lang="pl-PL" altLang="ko-KR" sz="4400" dirty="0" smtClean="0">
                <a:solidFill>
                  <a:schemeClr val="bg1"/>
                </a:solidFill>
                <a:ea typeface="굴림" pitchFamily="34" charset="-127"/>
              </a:rPr>
              <a:t>?</a:t>
            </a:r>
            <a:endParaRPr kumimoji="1" lang="en-US" altLang="ko-KR" sz="4400" dirty="0">
              <a:solidFill>
                <a:schemeClr val="bg1"/>
              </a:solidFill>
              <a:ea typeface="굴림" pitchFamily="34" charset="-127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OBJAWY DEPRESJI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1600" b="1" dirty="0" smtClean="0">
                <a:latin typeface="Ariel"/>
              </a:rPr>
              <a:t>Smutek, przygnębienie, niemożność przeżywania radości.</a:t>
            </a:r>
          </a:p>
          <a:p>
            <a:pPr algn="just"/>
            <a:r>
              <a:rPr lang="pl-PL" sz="1600" b="1" dirty="0" smtClean="0">
                <a:latin typeface="Ariel"/>
              </a:rPr>
              <a:t>Porzucenie zainteresowań, zaprzestanie rozwijania swojego hobby, poczucie nudy.</a:t>
            </a:r>
          </a:p>
          <a:p>
            <a:pPr algn="just"/>
            <a:r>
              <a:rPr lang="pl-PL" sz="1600" b="1" dirty="0" smtClean="0">
                <a:latin typeface="Ariel"/>
              </a:rPr>
              <a:t>Zmniejszenie aktywności, apatia, spowolnienie, niepodejmowanie działania.</a:t>
            </a:r>
          </a:p>
          <a:p>
            <a:pPr algn="just"/>
            <a:r>
              <a:rPr lang="pl-PL" sz="1600" b="1" dirty="0" smtClean="0">
                <a:latin typeface="Ariel"/>
              </a:rPr>
              <a:t>Problemy ze snem: bezsenność lub nadmierna senność, niechęć do porannego wstawania.</a:t>
            </a:r>
          </a:p>
          <a:p>
            <a:pPr algn="just"/>
            <a:r>
              <a:rPr lang="pl-PL" sz="1600" b="1" dirty="0" smtClean="0">
                <a:latin typeface="Ariel"/>
              </a:rPr>
              <a:t>Zmiany apetytu (utrata apetytu i spadek masy ciała albo przejadanie się i wzrost wagi.</a:t>
            </a:r>
          </a:p>
          <a:p>
            <a:pPr algn="just"/>
            <a:r>
              <a:rPr lang="pl-PL" sz="1600" b="1" dirty="0" smtClean="0">
                <a:latin typeface="Ariel"/>
              </a:rPr>
              <a:t>Suchość w ustach.</a:t>
            </a:r>
          </a:p>
          <a:p>
            <a:pPr algn="just"/>
            <a:r>
              <a:rPr lang="pl-PL" sz="1600" b="1" dirty="0" smtClean="0">
                <a:latin typeface="Ariel"/>
              </a:rPr>
              <a:t>Zmęczenie, brak energii.</a:t>
            </a:r>
          </a:p>
          <a:p>
            <a:pPr algn="just"/>
            <a:r>
              <a:rPr lang="pl-PL" sz="1600" b="1" dirty="0" smtClean="0">
                <a:latin typeface="Ariel"/>
              </a:rPr>
              <a:t>Lęk, stałe napięcie, niepokój.</a:t>
            </a:r>
          </a:p>
          <a:p>
            <a:pPr algn="just"/>
            <a:r>
              <a:rPr lang="pl-PL" sz="1600" b="1" dirty="0" smtClean="0">
                <a:latin typeface="Ariel"/>
              </a:rPr>
              <a:t>Trudności w koncentracji i zapamiętywaniu, pogorszenie wyników w nauce, wrażenie pogorszenia się sprawności intelektualnej.</a:t>
            </a:r>
          </a:p>
          <a:p>
            <a:pPr algn="just"/>
            <a:r>
              <a:rPr lang="pl-PL" sz="1600" b="1" dirty="0" smtClean="0">
                <a:latin typeface="Ariel"/>
              </a:rPr>
              <a:t>Poczucie beznadziejności, niska samoocena.</a:t>
            </a:r>
          </a:p>
          <a:p>
            <a:pPr algn="just"/>
            <a:r>
              <a:rPr lang="pl-PL" sz="1600" b="1" dirty="0" smtClean="0">
                <a:latin typeface="Ariel"/>
              </a:rPr>
              <a:t>Dolegliwości somatyczne (bóle głowy, ucisk w klatce piersiowej, dolegliwości żołądkowe.</a:t>
            </a:r>
          </a:p>
          <a:p>
            <a:pPr algn="just"/>
            <a:r>
              <a:rPr lang="pl-PL" sz="1600" b="1" dirty="0" smtClean="0">
                <a:latin typeface="Ariel"/>
              </a:rPr>
              <a:t>Zaprzestanie spotkań ze znajomymi.</a:t>
            </a:r>
          </a:p>
          <a:p>
            <a:pPr algn="just"/>
            <a:r>
              <a:rPr lang="pl-PL" sz="1600" b="1" dirty="0" smtClean="0">
                <a:latin typeface="Ariel"/>
              </a:rPr>
              <a:t>Agresja, kłótliwość, wybuchy gniewu.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LECZYĆ DEPRESJĘ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dirty="0" smtClean="0"/>
              <a:t>Zmiana warunków funkcjonowania (np. rezygnacja z czegoś, co wywiera na osobie z depresją ogromny wpływ.</a:t>
            </a:r>
          </a:p>
          <a:p>
            <a:r>
              <a:rPr lang="pl-PL" sz="1600" b="1" dirty="0" smtClean="0"/>
              <a:t>Terapia farmakologiczna.</a:t>
            </a:r>
          </a:p>
          <a:p>
            <a:r>
              <a:rPr lang="pl-PL" sz="1600" b="1" dirty="0" smtClean="0"/>
              <a:t>Psychoterapia.</a:t>
            </a:r>
          </a:p>
          <a:p>
            <a:r>
              <a:rPr lang="pl-PL" sz="1600" b="1" dirty="0" smtClean="0"/>
              <a:t>Hospitalizacja (w niektórych przypadkach).</a:t>
            </a:r>
          </a:p>
          <a:p>
            <a:pPr>
              <a:buNone/>
            </a:pPr>
            <a:endParaRPr lang="pl-PL" sz="1400" b="1" dirty="0" smtClean="0"/>
          </a:p>
          <a:p>
            <a:pPr>
              <a:buNone/>
            </a:pPr>
            <a:endParaRPr lang="pl-PL" sz="1400" b="1" dirty="0" smtClean="0"/>
          </a:p>
        </p:txBody>
      </p:sp>
      <p:pic>
        <p:nvPicPr>
          <p:cNvPr id="4" name="Obraz 3" descr="depresj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581400"/>
            <a:ext cx="4113575" cy="20097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CZEGO NIE MÓWIĆ OSOBOM W DEPRESJI?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b="1" dirty="0" smtClean="0"/>
              <a:t>„Weź się w garść”</a:t>
            </a:r>
          </a:p>
          <a:p>
            <a:r>
              <a:rPr lang="pl-PL" sz="1600" b="1" dirty="0" smtClean="0"/>
              <a:t>„Musisz się z tego otrząsnąć”</a:t>
            </a:r>
          </a:p>
          <a:p>
            <a:r>
              <a:rPr lang="pl-PL" sz="1600" b="1" dirty="0" smtClean="0"/>
              <a:t>„Gdybyś regularnie ćwiczył, przeszły by Ci te objawy”</a:t>
            </a:r>
          </a:p>
          <a:p>
            <a:r>
              <a:rPr lang="pl-PL" sz="1600" b="1" dirty="0" smtClean="0"/>
              <a:t>„Zmobilizuj się do działania”</a:t>
            </a:r>
          </a:p>
          <a:p>
            <a:r>
              <a:rPr lang="pl-PL" sz="1600" b="1" dirty="0" smtClean="0"/>
              <a:t>„Za szybko się poddajesz”</a:t>
            </a:r>
          </a:p>
          <a:p>
            <a:r>
              <a:rPr lang="pl-PL" sz="1600" b="1" dirty="0" smtClean="0"/>
              <a:t>„Postaraj się żyć normalnie”</a:t>
            </a:r>
          </a:p>
          <a:p>
            <a:r>
              <a:rPr lang="pl-PL" sz="1600" b="1" dirty="0" smtClean="0"/>
              <a:t>„Kiedyś potrafiłaś cieszyć się życiem – wyjdź do ludzi”</a:t>
            </a:r>
          </a:p>
          <a:p>
            <a:r>
              <a:rPr lang="pl-PL" sz="1600" b="1" dirty="0" smtClean="0"/>
              <a:t>„Nie potrafisz nawet po sobie pozmywać”</a:t>
            </a:r>
          </a:p>
          <a:p>
            <a:r>
              <a:rPr lang="pl-PL" sz="1600" b="1" dirty="0" smtClean="0"/>
              <a:t>„Co ty znowu taki smutny?”</a:t>
            </a:r>
          </a:p>
          <a:p>
            <a:r>
              <a:rPr lang="pl-PL" sz="1600" b="1" dirty="0" smtClean="0"/>
              <a:t>„Inni mają gorzej”</a:t>
            </a:r>
          </a:p>
          <a:p>
            <a:r>
              <a:rPr lang="pl-PL" sz="1600" b="1" dirty="0" smtClean="0"/>
              <a:t>„Wiecznie masz problem”</a:t>
            </a:r>
          </a:p>
          <a:p>
            <a:r>
              <a:rPr lang="pl-PL" sz="1600" b="1" dirty="0" smtClean="0"/>
              <a:t>„Każdy ma czasem gorszy dzień”</a:t>
            </a:r>
          </a:p>
          <a:p>
            <a:r>
              <a:rPr lang="pl-PL" sz="1600" b="1" dirty="0" smtClean="0"/>
              <a:t>„Myśl pozytywnie”</a:t>
            </a:r>
          </a:p>
          <a:p>
            <a:r>
              <a:rPr lang="pl-PL" sz="1600" b="1" dirty="0" smtClean="0"/>
              <a:t>„Wiem, co czujesz”</a:t>
            </a:r>
            <a:endParaRPr lang="pl-PL" sz="1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POMÓC OSOBIE W DEPRESJI?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600" b="1" dirty="0" smtClean="0"/>
              <a:t>Zbliż się – inicjatywa leży po Twojej stronie. Musisz się liczyć z tym, że ta osoba nie będzie chciała z Tobą rozmawiać, nie będzie odbierać telefonów, odpowiadać na wiadomości, ale nie poddawaj się.</a:t>
            </a:r>
          </a:p>
          <a:p>
            <a:pPr algn="just"/>
            <a:r>
              <a:rPr lang="pl-PL" sz="1600" b="1" dirty="0" smtClean="0"/>
              <a:t>Po prostu bądź – nie organizuj rozrywek i </a:t>
            </a:r>
            <a:r>
              <a:rPr lang="pl-PL" sz="1600" b="1" dirty="0" err="1" smtClean="0"/>
              <a:t>rozweselaczy</a:t>
            </a:r>
            <a:r>
              <a:rPr lang="pl-PL" sz="1600" b="1" dirty="0" smtClean="0"/>
              <a:t>. Jeśli ktoś ma depresję nie potrafi czerpać przyjemności. Wystarczy po prostu towarzyszyć.</a:t>
            </a:r>
          </a:p>
          <a:p>
            <a:pPr algn="just"/>
            <a:r>
              <a:rPr lang="pl-PL" sz="1600" b="1" dirty="0" smtClean="0"/>
              <a:t>Bądź cierpliwy i wyrozumiały – depresja to choroba, która może trwać tygodniami, a nawet miesiącami, jednak nie jest to wyrok na całe życie. Nawet jeśli wydaje Ci się, że to co robisz nie ma sensu i nie przynosi skutku, to dalej warto się starać.</a:t>
            </a:r>
          </a:p>
          <a:p>
            <a:pPr algn="just"/>
            <a:r>
              <a:rPr lang="pl-PL" sz="1600" b="1" dirty="0" smtClean="0"/>
              <a:t>Zadbaj też o siebie – nie rezygnuj z własnych potrzeb. Rezygnacja ze swoich przyjemności może doprowadzić wyczerpania i zniecierpliwienia. Nie myśl w kategoriach „Jak ja mogę się dobrze bawić, jak on cierpi? Dbając o siebie, również zyskują na tym bliskie nam osoby.</a:t>
            </a:r>
          </a:p>
          <a:p>
            <a:pPr algn="just"/>
            <a:r>
              <a:rPr lang="pl-PL" sz="1600" b="1" dirty="0" smtClean="0"/>
              <a:t>Współpracujcie ze specjalistami – jest to konieczne. Przy leczeniu depresji zalecana jest farmakoterapia lub psychoterapia. Jednak decyzja o leczeniu powinna należeć tylko do chorego.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ZROBIĆ, GDY POJAWIAJĄ SIĘ MYŚLI SAMOBÓJCZE?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600" b="1" dirty="0" smtClean="0"/>
              <a:t>Jeśli jesteś nastolatkiem i Twój kolega lub koleżanka ma myśli samobójcze, to:</a:t>
            </a:r>
          </a:p>
          <a:p>
            <a:pPr algn="just"/>
            <a:r>
              <a:rPr lang="pl-PL" sz="1600" b="1" dirty="0" smtClean="0"/>
              <a:t>Namów osobę, która Ci o tym powiedziała, aby porozmawiała z osobą dorosłą (rodzicami, pedagogiem szkolnym, nauczycielem).</a:t>
            </a:r>
          </a:p>
          <a:p>
            <a:pPr algn="just"/>
            <a:r>
              <a:rPr lang="pl-PL" sz="1600" b="1" dirty="0" smtClean="0"/>
              <a:t>Jeśli ta osoba tego nie zrobi, to Ty powinnaś/</a:t>
            </a:r>
            <a:r>
              <a:rPr lang="pl-PL" sz="1600" b="1" dirty="0" err="1" smtClean="0"/>
              <a:t>eś</a:t>
            </a:r>
            <a:r>
              <a:rPr lang="pl-PL" sz="1600" b="1" dirty="0" smtClean="0"/>
              <a:t> powiedzieć zaufanej osobie dorosłej. Tu chodzi o ludzkie życie.</a:t>
            </a:r>
          </a:p>
          <a:p>
            <a:pPr algn="just">
              <a:buNone/>
            </a:pPr>
            <a:endParaRPr lang="pl-PL" sz="1600" dirty="0"/>
          </a:p>
        </p:txBody>
      </p:sp>
      <p:pic>
        <p:nvPicPr>
          <p:cNvPr id="4" name="Obraz 3" descr="71496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1" y="3048001"/>
            <a:ext cx="4267200" cy="291482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ZROBIĆ, GDY POJAWIAJĄ SIĘ MYŚLI SAMOBÓJCZE?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1600" b="1" dirty="0" smtClean="0"/>
              <a:t>	Jeśli jesteś rodzicem dziecka, które ma myśli samobójcze, to:</a:t>
            </a:r>
          </a:p>
          <a:p>
            <a:r>
              <a:rPr lang="pl-PL" sz="1600" b="1" dirty="0" smtClean="0"/>
              <a:t>Od razu namów na wizytę w Poradni Zdrowia Psychicznego.</a:t>
            </a:r>
          </a:p>
          <a:p>
            <a:r>
              <a:rPr lang="pl-PL" sz="1600" b="1" dirty="0" smtClean="0"/>
              <a:t>Nie bagatelizuj problemu – to jest bardzo groźna sytuacja.</a:t>
            </a:r>
          </a:p>
          <a:p>
            <a:r>
              <a:rPr lang="pl-PL" sz="1600" b="1" dirty="0" smtClean="0"/>
              <a:t>Jeśli lekarz psychiatra zapiszę dziecku leki, to dopilnuj, żeby były one brane regularnie, według zaleceń.</a:t>
            </a:r>
            <a:endParaRPr lang="pl-PL" b="1" dirty="0" smtClean="0"/>
          </a:p>
          <a:p>
            <a:r>
              <a:rPr lang="pl-PL" sz="1600" b="1" dirty="0" smtClean="0"/>
              <a:t>Nie obwiniaj się – to nic tu nie pomoże. Skup się na pomocy swojemu dziecku. Depresja może być również wynikiem sytuacji domowej – pomyśl o terapii rodzinnej.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</p:txBody>
      </p:sp>
      <p:pic>
        <p:nvPicPr>
          <p:cNvPr id="5" name="Obraz 4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657600"/>
            <a:ext cx="2895600" cy="219819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ZROBIĆ, GDY POJAWIAJĄ SIĘ MYŚLI SAMOBÓJCZE?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1600" b="1" dirty="0" smtClean="0"/>
              <a:t>Jeśli jesteś nauczycielem dziecka, które ma myśli samobójcze, to:</a:t>
            </a:r>
          </a:p>
          <a:p>
            <a:r>
              <a:rPr lang="pl-PL" sz="1600" b="1" dirty="0" smtClean="0"/>
              <a:t>Wyjaśnij uczniowi, który opowiedział Ci o myślach samobójczych, że prawo zobowiązuje Cię poinformować rodziców – nie daj się wciągnąć w tajemnice!</a:t>
            </a:r>
          </a:p>
          <a:p>
            <a:r>
              <a:rPr lang="pl-PL" sz="1600" b="1" dirty="0" smtClean="0"/>
              <a:t>Zgłoś sprawę pedagogowi szkolnemu i razem spotkajcie się z rodzicami ucznia.</a:t>
            </a:r>
          </a:p>
          <a:p>
            <a:r>
              <a:rPr lang="pl-PL" sz="1600" b="1" dirty="0" smtClean="0"/>
              <a:t>Zapewnij ucznia, który przyszedł i opowiedział Ci o myślach samobójczych, że zawsze może liczyć na Twoją pomoc i wsparcie.</a:t>
            </a:r>
          </a:p>
          <a:p>
            <a:pPr>
              <a:buNone/>
            </a:pPr>
            <a:endParaRPr lang="pl-PL" sz="1600" dirty="0" smtClean="0"/>
          </a:p>
          <a:p>
            <a:endParaRPr lang="pl-PL" sz="1600" dirty="0" smtClean="0"/>
          </a:p>
        </p:txBody>
      </p:sp>
      <p:pic>
        <p:nvPicPr>
          <p:cNvPr id="4" name="Obraz 3" descr="pobrany plik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429000"/>
            <a:ext cx="3320738" cy="2209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9">
      <a:dk1>
        <a:srgbClr val="FFFFFF"/>
      </a:dk1>
      <a:lt1>
        <a:srgbClr val="FFFFFF"/>
      </a:lt1>
      <a:dk2>
        <a:srgbClr val="FFFFFF"/>
      </a:dk2>
      <a:lt2>
        <a:srgbClr val="363636"/>
      </a:lt2>
      <a:accent1>
        <a:srgbClr val="261D00"/>
      </a:accent1>
      <a:accent2>
        <a:srgbClr val="544000"/>
      </a:accent2>
      <a:accent3>
        <a:srgbClr val="926F00"/>
      </a:accent3>
      <a:accent4>
        <a:srgbClr val="A6A6A6"/>
      </a:accent4>
      <a:accent5>
        <a:srgbClr val="666566"/>
      </a:accent5>
      <a:accent6>
        <a:srgbClr val="363636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Custom 219">
      <a:dk1>
        <a:srgbClr val="FFFFFF"/>
      </a:dk1>
      <a:lt1>
        <a:srgbClr val="FFFFFF"/>
      </a:lt1>
      <a:dk2>
        <a:srgbClr val="FFFFFF"/>
      </a:dk2>
      <a:lt2>
        <a:srgbClr val="363636"/>
      </a:lt2>
      <a:accent1>
        <a:srgbClr val="261D00"/>
      </a:accent1>
      <a:accent2>
        <a:srgbClr val="544000"/>
      </a:accent2>
      <a:accent3>
        <a:srgbClr val="926F00"/>
      </a:accent3>
      <a:accent4>
        <a:srgbClr val="A6A6A6"/>
      </a:accent4>
      <a:accent5>
        <a:srgbClr val="666566"/>
      </a:accent5>
      <a:accent6>
        <a:srgbClr val="363636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753</Words>
  <Application>Microsoft Office PowerPoint</Application>
  <PresentationFormat>Pokaz na ekranie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Office Theme</vt:lpstr>
      <vt:lpstr>15_Office Theme</vt:lpstr>
      <vt:lpstr>Slajd 1</vt:lpstr>
      <vt:lpstr>Slajd 2</vt:lpstr>
      <vt:lpstr>OBJAWY DEPRESJI</vt:lpstr>
      <vt:lpstr>JAK LECZYĆ DEPRESJĘ</vt:lpstr>
      <vt:lpstr>CZEGO NIE MÓWIĆ OSOBOM W DEPRESJI?</vt:lpstr>
      <vt:lpstr>JAK POMÓC OSOBIE W DEPRESJI?</vt:lpstr>
      <vt:lpstr>CO ZROBIĆ, GDY POJAWIAJĄ SIĘ MYŚLI SAMOBÓJCZE?</vt:lpstr>
      <vt:lpstr>CO ZROBIĆ, GDY POJAWIAJĄ SIĘ MYŚLI SAMOBÓJCZE?</vt:lpstr>
      <vt:lpstr>CO ZROBIĆ, GDY POJAWIAJĄ SIĘ MYŚLI SAMOBÓJCZE?</vt:lpstr>
      <vt:lpstr>GDZIE SZUKAĆ POMOCY?</vt:lpstr>
      <vt:lpstr>KONTAKT Z PEDAGOGIEM SZKOLNYM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315</cp:revision>
  <dcterms:created xsi:type="dcterms:W3CDTF">2012-04-26T17:06:14Z</dcterms:created>
  <dcterms:modified xsi:type="dcterms:W3CDTF">2020-05-07T09:27:11Z</dcterms:modified>
</cp:coreProperties>
</file>