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0"/>
  </p:notesMasterIdLst>
  <p:sldIdLst>
    <p:sldId id="256" r:id="rId2"/>
    <p:sldId id="268" r:id="rId3"/>
    <p:sldId id="280" r:id="rId4"/>
    <p:sldId id="281" r:id="rId5"/>
    <p:sldId id="270" r:id="rId6"/>
    <p:sldId id="271" r:id="rId7"/>
    <p:sldId id="272" r:id="rId8"/>
    <p:sldId id="283" r:id="rId9"/>
    <p:sldId id="282" r:id="rId10"/>
    <p:sldId id="273" r:id="rId11"/>
    <p:sldId id="274" r:id="rId12"/>
    <p:sldId id="275" r:id="rId13"/>
    <p:sldId id="276" r:id="rId14"/>
    <p:sldId id="277" r:id="rId15"/>
    <p:sldId id="278" r:id="rId16"/>
    <p:sldId id="269" r:id="rId17"/>
    <p:sldId id="267" r:id="rId18"/>
    <p:sldId id="26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3"/>
    <a:srgbClr val="E0E9F4"/>
    <a:srgbClr val="EBFFFF"/>
    <a:srgbClr val="E36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07" autoAdjust="0"/>
    <p:restoredTop sz="94608" autoAdjust="0"/>
  </p:normalViewPr>
  <p:slideViewPr>
    <p:cSldViewPr>
      <p:cViewPr>
        <p:scale>
          <a:sx n="75" d="100"/>
          <a:sy n="75" d="100"/>
        </p:scale>
        <p:origin x="-2002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FAB1-D0C4-43C0-AA30-B57BAA662D27}" type="datetimeFigureOut">
              <a:rPr lang="sk-SK" smtClean="0"/>
              <a:pPr/>
              <a:t>04.06.2020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7B4B-FAC1-4AB6-A8A8-9E03F3D2F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DE7D-A413-435C-A426-374093F4374F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163F-C65D-404C-82DE-BFB2D1AA5E61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874-7990-4577-8D4F-3550B323C3E7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B4F8-0D0B-42A2-A3FE-9ED5B1D4D6E7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882E-8E75-4708-B2FF-B89F57AA6EA0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5208-75FA-4F98-A616-CB1C4A308150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5875-2EFC-4C45-8286-CFAEB03326A3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ECF7-6709-41A1-A7EE-D58AA472CE8B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7626-DC78-4015-82F8-04541953B2DC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C9AF-07A5-477A-B265-7FCDF10BBD21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A35C-95B7-4372-9C94-760C26342B9F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8F64-5CE9-483C-AA85-4F2FD2277AEC}" type="datetime1">
              <a:rPr lang="sk-SK" smtClean="0"/>
              <a:pPr/>
              <a:t>04.06.2020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2819400" cy="321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0" y="6096000"/>
            <a:ext cx="4038600" cy="6096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sk-SK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Pasierbová</a:t>
            </a:r>
            <a:endParaRPr lang="sk-SK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aterialy.borec.cz/panska/12gotika/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28850" cy="348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2231396" cy="199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512" y="0"/>
            <a:ext cx="3011488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2600" y="2209800"/>
            <a:ext cx="4876800" cy="1676400"/>
          </a:xfrm>
          <a:solidFill>
            <a:srgbClr val="FBF3F3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Románske a gotické umenie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06D69BE4-3185-4DB1-B8D7-5CEFACE41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038600"/>
            <a:ext cx="1491376" cy="206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Zástupný symbol obsahu 3" descr="Gotika 6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3716338"/>
            <a:ext cx="360045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Obrázok 4" descr="Gotika 8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20256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BlokTextu 5"/>
          <p:cNvSpPr txBox="1">
            <a:spLocks noChangeArrowheads="1"/>
          </p:cNvSpPr>
          <p:nvPr/>
        </p:nvSpPr>
        <p:spPr bwMode="auto">
          <a:xfrm>
            <a:off x="3733800" y="1066800"/>
            <a:ext cx="29405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Gotická </a:t>
            </a:r>
          </a:p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architektúra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BlokTextu 6"/>
          <p:cNvSpPr txBox="1">
            <a:spLocks noChangeArrowheads="1"/>
          </p:cNvSpPr>
          <p:nvPr/>
        </p:nvSpPr>
        <p:spPr bwMode="auto">
          <a:xfrm>
            <a:off x="5562600" y="3048000"/>
            <a:ext cx="226215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Oporný </a:t>
            </a:r>
            <a:r>
              <a:rPr lang="sk-SK" sz="2500" b="1" dirty="0">
                <a:latin typeface="Times New Roman" pitchFamily="18" charset="0"/>
                <a:cs typeface="Times New Roman" pitchFamily="18" charset="0"/>
              </a:rPr>
              <a:t>systém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3011488" cy="615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obsahu 3" descr="Gotika 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200400"/>
            <a:ext cx="1944687" cy="1943100"/>
          </a:xfr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566988" cy="438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BlokTextu 2"/>
          <p:cNvSpPr txBox="1">
            <a:spLocks noChangeArrowheads="1"/>
          </p:cNvSpPr>
          <p:nvPr/>
        </p:nvSpPr>
        <p:spPr bwMode="auto">
          <a:xfrm>
            <a:off x="381000" y="5410200"/>
            <a:ext cx="5486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500" b="1" dirty="0" err="1" smtClean="0">
                <a:latin typeface="Times New Roman" pitchFamily="18" charset="0"/>
                <a:cs typeface="Times New Roman" pitchFamily="18" charset="0"/>
              </a:rPr>
              <a:t>Vitrážové</a:t>
            </a:r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 okná, ktoré majú človeka ohúriť a veľmi ozdobné písmo sú charakteristické pre gotiku.</a:t>
            </a:r>
            <a:endParaRPr lang="sk-SK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9600"/>
            <a:ext cx="2189162" cy="19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04800"/>
            <a:ext cx="3284328" cy="393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572000"/>
            <a:ext cx="2087562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oltar_majstra_pav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40163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majster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1733550" cy="190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levocamajster%20Pavol%20019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84538"/>
            <a:ext cx="3246437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9" name="Picture 5" descr="TASR_Majster_Pavol_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557338"/>
            <a:ext cx="4265612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95288" y="354013"/>
            <a:ext cx="337848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Majster Pavol z Levoče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219700" y="620713"/>
            <a:ext cx="31630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b="1" dirty="0" smtClean="0">
                <a:latin typeface="Times New Roman" pitchFamily="18" charset="0"/>
                <a:cs typeface="Times New Roman" pitchFamily="18" charset="0"/>
              </a:rPr>
              <a:t>Najvyšší </a:t>
            </a:r>
            <a:r>
              <a:rPr lang="sk-SK" sz="2500" b="1" dirty="0">
                <a:latin typeface="Times New Roman" pitchFamily="18" charset="0"/>
                <a:cs typeface="Times New Roman" pitchFamily="18" charset="0"/>
              </a:rPr>
              <a:t>gotický oltár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02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23900"/>
            <a:ext cx="3327400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6" descr="Spišský h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4741862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BlokTextu 8"/>
          <p:cNvSpPr txBox="1">
            <a:spLocks noChangeArrowheads="1"/>
          </p:cNvSpPr>
          <p:nvPr/>
        </p:nvSpPr>
        <p:spPr bwMode="auto">
          <a:xfrm>
            <a:off x="827088" y="5818188"/>
            <a:ext cx="69135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Spišská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Kapitula a Spišský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hrad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Zástupný symbol obsahu 3" descr="klast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6225" y="549275"/>
            <a:ext cx="3989388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2" descr="http://t3.gstatic.com/images?q=tbn:ANd9GcQksZi_TO_EzBzDowo8it-W8wGPqF7ER0fOqHyIT2AWoKlWcL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054475"/>
            <a:ext cx="4545013" cy="254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t0.gstatic.com/images?q=tbn:ANd9GcTFcA-jTQDt67S37DB2RZSglqTNHnkMu25J7mYvoqjrQ1D5pgI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4813"/>
            <a:ext cx="43275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BlokTextu 1"/>
          <p:cNvSpPr txBox="1">
            <a:spLocks noChangeArrowheads="1"/>
          </p:cNvSpPr>
          <p:nvPr/>
        </p:nvSpPr>
        <p:spPr bwMode="auto">
          <a:xfrm>
            <a:off x="1193800" y="5965825"/>
            <a:ext cx="206498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Stará Ľubovňa</a:t>
            </a:r>
          </a:p>
        </p:txBody>
      </p:sp>
      <p:sp>
        <p:nvSpPr>
          <p:cNvPr id="16390" name="BlokTextu 4"/>
          <p:cNvSpPr txBox="1">
            <a:spLocks noChangeArrowheads="1"/>
          </p:cNvSpPr>
          <p:nvPr/>
        </p:nvSpPr>
        <p:spPr bwMode="auto">
          <a:xfrm>
            <a:off x="468313" y="3732213"/>
            <a:ext cx="237757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Červený Kláštor </a:t>
            </a:r>
          </a:p>
        </p:txBody>
      </p:sp>
      <p:sp>
        <p:nvSpPr>
          <p:cNvPr id="16391" name="BlokTextu 5"/>
          <p:cNvSpPr txBox="1">
            <a:spLocks noChangeArrowheads="1"/>
          </p:cNvSpPr>
          <p:nvPr/>
        </p:nvSpPr>
        <p:spPr bwMode="auto">
          <a:xfrm>
            <a:off x="5459413" y="3390900"/>
            <a:ext cx="22974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Kežmarský hrad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277938" y="404813"/>
            <a:ext cx="53462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Bardejov </a:t>
            </a:r>
            <a:r>
              <a:rPr lang="sk-SK" sz="2500" b="1" dirty="0">
                <a:latin typeface="Times New Roman" pitchFamily="18" charset="0"/>
                <a:cs typeface="Times New Roman" pitchFamily="18" charset="0"/>
              </a:rPr>
              <a:t>– radnica – Kostol sv. </a:t>
            </a:r>
            <a:r>
              <a:rPr lang="sk-SK" sz="2500" b="1" dirty="0" err="1">
                <a:latin typeface="Times New Roman" pitchFamily="18" charset="0"/>
                <a:cs typeface="Times New Roman" pitchFamily="18" charset="0"/>
              </a:rPr>
              <a:t>Egídia</a:t>
            </a:r>
            <a:endParaRPr lang="sk-SK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026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bardej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8135938" cy="533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terialy.borec.cz/panska/12gotika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50" y="188913"/>
            <a:ext cx="22288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www.gjb-spgs.cz/stranky/projekt_architektura/images/romansky_sloh/01.JPG"/>
          <p:cNvPicPr>
            <a:picLocks noChangeAspect="1" noChangeArrowheads="1"/>
          </p:cNvPicPr>
          <p:nvPr/>
        </p:nvPicPr>
        <p:blipFill>
          <a:blip r:embed="rId3"/>
          <a:srcRect r="30693" b="18814"/>
          <a:stretch>
            <a:fillRect/>
          </a:stretch>
        </p:blipFill>
        <p:spPr bwMode="auto">
          <a:xfrm>
            <a:off x="250825" y="115888"/>
            <a:ext cx="2190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www.clker.com/cliparts/f/4/c/1/1197107430175035979laurent_comparaison_art_roman_art_gothique.svg.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133600"/>
            <a:ext cx="50720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BlokTextu 1"/>
          <p:cNvSpPr txBox="1">
            <a:spLocks noChangeArrowheads="1"/>
          </p:cNvSpPr>
          <p:nvPr/>
        </p:nvSpPr>
        <p:spPr bwMode="auto">
          <a:xfrm>
            <a:off x="323850" y="5805488"/>
            <a:ext cx="2340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Románsky sloh </a:t>
            </a:r>
          </a:p>
          <a:p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10. – 11. storočie</a:t>
            </a:r>
          </a:p>
        </p:txBody>
      </p:sp>
      <p:sp>
        <p:nvSpPr>
          <p:cNvPr id="8198" name="BlokTextu 2"/>
          <p:cNvSpPr txBox="1">
            <a:spLocks noChangeArrowheads="1"/>
          </p:cNvSpPr>
          <p:nvPr/>
        </p:nvSpPr>
        <p:spPr bwMode="auto">
          <a:xfrm>
            <a:off x="6227763" y="5805488"/>
            <a:ext cx="2357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Gotický sloh</a:t>
            </a:r>
          </a:p>
          <a:p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12. – 14. storočie</a:t>
            </a:r>
          </a:p>
        </p:txBody>
      </p:sp>
      <p:sp>
        <p:nvSpPr>
          <p:cNvPr id="8201" name="BlokTextu 14"/>
          <p:cNvSpPr txBox="1">
            <a:spLocks noChangeArrowheads="1"/>
          </p:cNvSpPr>
          <p:nvPr/>
        </p:nvSpPr>
        <p:spPr bwMode="auto">
          <a:xfrm>
            <a:off x="250825" y="4797425"/>
            <a:ext cx="1832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polkruhový oblúk</a:t>
            </a:r>
          </a:p>
        </p:txBody>
      </p:sp>
      <p:sp>
        <p:nvSpPr>
          <p:cNvPr id="8202" name="BlokTextu 15"/>
          <p:cNvSpPr txBox="1">
            <a:spLocks noChangeArrowheads="1"/>
          </p:cNvSpPr>
          <p:nvPr/>
        </p:nvSpPr>
        <p:spPr bwMode="auto">
          <a:xfrm>
            <a:off x="7235825" y="5084763"/>
            <a:ext cx="1460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lomený oblúk</a:t>
            </a:r>
          </a:p>
        </p:txBody>
      </p:sp>
      <p:cxnSp>
        <p:nvCxnSpPr>
          <p:cNvPr id="12" name="Rovná spojovacia šípka 11"/>
          <p:cNvCxnSpPr/>
          <p:nvPr/>
        </p:nvCxnSpPr>
        <p:spPr>
          <a:xfrm rot="10800000" flipV="1">
            <a:off x="2514600" y="5715000"/>
            <a:ext cx="990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105400" y="5715000"/>
            <a:ext cx="969963" cy="430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>
            <a:extLst>
              <a:ext uri="{FF2B5EF4-FFF2-40B4-BE49-F238E27FC236}">
                <a16:creationId xmlns:a16="http://schemas.microsoft.com/office/drawing/2014/main" xmlns="" id="{59B4D4F4-F2EA-4AB1-9F00-CB2C24D6BBA2}"/>
              </a:ext>
            </a:extLst>
          </p:cNvPr>
          <p:cNvSpPr txBox="1">
            <a:spLocks/>
          </p:cNvSpPr>
          <p:nvPr/>
        </p:nvSpPr>
        <p:spPr>
          <a:xfrm>
            <a:off x="2743200" y="304800"/>
            <a:ext cx="3810000" cy="14047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Rýchle porovnanie 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architektúre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Obrázok 14" descr="https://upload.wikimedia.org/wikipedia/commons/thumb/4/4a/Rundb%C3%A5ge.png/172px-Rundb%C3%A5ge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429000"/>
            <a:ext cx="1390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https://upload.wikimedia.org/wikipedia/commons/0/0e/Lansettb%C3%A5ge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3657600"/>
            <a:ext cx="885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D83A33-5F87-4C52-8457-5EB5AE4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Porovnanie znakov v architektúre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Obrázok, na ktorom je budova, vonkajšie, kostol, staré&#10;&#10;Automaticky generovaný popis">
            <a:extLst>
              <a:ext uri="{FF2B5EF4-FFF2-40B4-BE49-F238E27FC236}">
                <a16:creationId xmlns:a16="http://schemas.microsoft.com/office/drawing/2014/main" xmlns="" id="{35A4D5C5-EAD8-499F-9767-39DC6EBFF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124200"/>
            <a:ext cx="4114800" cy="3483864"/>
          </a:xfrm>
          <a:prstGeom prst="rect">
            <a:avLst/>
          </a:prstGeom>
        </p:spPr>
      </p:pic>
      <p:pic>
        <p:nvPicPr>
          <p:cNvPr id="7" name="Obrázok 6" descr="Obrázok, na ktorom je trávnik, budova, vonkajšie, kamenný&#10;&#10;Automaticky generovaný popis">
            <a:extLst>
              <a:ext uri="{FF2B5EF4-FFF2-40B4-BE49-F238E27FC236}">
                <a16:creationId xmlns:a16="http://schemas.microsoft.com/office/drawing/2014/main" xmlns="" id="{1EBA7947-153D-488D-902E-971E8622C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124200"/>
            <a:ext cx="4114800" cy="3483864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52400" y="10668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románsky sloh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napr. v architektúre má nasledujúce znaky:</a:t>
            </a:r>
          </a:p>
          <a:p>
            <a:pPr lvl="1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jednoduchosť, hrubé múry, malé okná, polkruhové oblúky</a:t>
            </a:r>
          </a:p>
          <a:p>
            <a:pPr lvl="1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napr. Kostol sv. Michala Archanjela v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Dražovciach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(románsky sloh)</a:t>
            </a: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572000" y="1066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gotický sloh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napr. v architektúre má nasledujúce znaky:</a:t>
            </a:r>
          </a:p>
          <a:p>
            <a:pPr lvl="1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štíhlejšie a vyššie budovy, lomený oblúk, vysoké štíhle veže</a:t>
            </a:r>
          </a:p>
          <a:p>
            <a:pPr lvl="1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napr. Dóm sv. Alžbety v Košiciach (gotika)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7557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81400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Ďakujem za pozornosť!</a:t>
            </a:r>
            <a:endParaRPr lang="sk-SK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lokTextu 2"/>
          <p:cNvSpPr txBox="1">
            <a:spLocks noChangeArrowheads="1"/>
          </p:cNvSpPr>
          <p:nvPr/>
        </p:nvSpPr>
        <p:spPr bwMode="auto">
          <a:xfrm>
            <a:off x="990600" y="990600"/>
            <a:ext cx="693419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V stredoveku v určitom období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platil </a:t>
            </a: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sloh (= štýl</a:t>
            </a:r>
            <a:r>
              <a:rPr lang="sk-SK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obdobie, kultúra)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v celej Európe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Umelecký sloh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(= štýl, obdobie, kultúra) </a:t>
            </a:r>
            <a:r>
              <a:rPr lang="sk-SK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súbor charakteristických prvkov</a:t>
            </a:r>
            <a:r>
              <a:rPr lang="sk-SK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ktoré ho od iných slohov odlišujú.</a:t>
            </a:r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endParaRPr lang="sk-SK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To znamená, že v rovnakom slohu sa rovnako stavalo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, maľovalo, tesali sochy, vyrábal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rovnaký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nábytok i obliekalo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B4D4F4-F2EA-4AB1-9F00-CB2C24D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399"/>
            <a:ext cx="8170068" cy="1066801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Románsky sloh (štýl)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5826ED-7B53-4035-8CA7-42B39B93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52502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sochárstvo</a:t>
            </a: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reliéfy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na portáloch a stĺpových hlaviciach, stĺpové hlavice zdobené figurálnym reliéfom s biblickým námetom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postavy majú bohato riasený odev –</a:t>
            </a:r>
          </a:p>
          <a:p>
            <a:pPr marL="0" indent="0">
              <a:buNone/>
            </a:pP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    štylizovaný dekór</a:t>
            </a:r>
          </a:p>
          <a:p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maliarstvo</a:t>
            </a: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nástenné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a knižné maľby – námety z Biblie a života svätých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relikviáre, krucifixy, tapisérie,...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2A9AF7D-3451-4B2C-BEE1-4DA24BE575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334000"/>
            <a:ext cx="2377107" cy="129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18738CD-B05B-42D4-A22C-0B90FB0E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43200"/>
            <a:ext cx="2377107" cy="192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40152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5826ED-7B53-4035-8CA7-42B39B93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2025"/>
            <a:ext cx="8534400" cy="491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architektúra</a:t>
            </a: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pútnické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chrámy, kláštory, hrady s vežami a opevneniami</a:t>
            </a:r>
          </a:p>
          <a:p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znaky architektúry: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klenba – 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krížová alebo valená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kupola, polkruhovo ukončené portály, malé okná, zvonice</a:t>
            </a:r>
          </a:p>
          <a:p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stavby: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napr. Dóm a šikmá veža v </a:t>
            </a:r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Pise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  <a:p>
            <a:endParaRPr lang="sk-SK" sz="2500" dirty="0">
              <a:latin typeface="Times New Roman" pitchFamily="18" charset="0"/>
              <a:cs typeface="Times New Roman" pitchFamily="18" charset="0"/>
            </a:endParaRPr>
          </a:p>
          <a:p>
            <a:endParaRPr lang="sk-SK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3793890-5071-46A7-90AD-3D8AA247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24200"/>
            <a:ext cx="1800225" cy="330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1FC2B0C-92D7-4FB2-8767-3433F93F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57600"/>
            <a:ext cx="3505200" cy="263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xmlns="" id="{59B4D4F4-F2EA-4AB1-9F00-CB2C24D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399"/>
            <a:ext cx="8170068" cy="1066801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Románsky sloh (štýl)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131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reporter24.sk/media/6797/large/tip-na-vikend-jeho-vysost-skalica-klenot-zahoria-1-img49fb27746bf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533400"/>
            <a:ext cx="2199827" cy="27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2" descr="http://img.flog.pravda.sk/2011/05/23/y39_404019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34473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BlokTextu 3"/>
          <p:cNvSpPr txBox="1">
            <a:spLocks noChangeArrowheads="1"/>
          </p:cNvSpPr>
          <p:nvPr/>
        </p:nvSpPr>
        <p:spPr bwMode="auto">
          <a:xfrm>
            <a:off x="1077913" y="6146800"/>
            <a:ext cx="14510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Kostolíky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0"/>
            <a:ext cx="2913063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362200"/>
            <a:ext cx="2709863" cy="359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3" name="BlokTextu 4"/>
          <p:cNvSpPr txBox="1">
            <a:spLocks noChangeArrowheads="1"/>
          </p:cNvSpPr>
          <p:nvPr/>
        </p:nvSpPr>
        <p:spPr bwMode="auto">
          <a:xfrm>
            <a:off x="508000" y="3630613"/>
            <a:ext cx="12891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Rotundy</a:t>
            </a: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BlokTextu 5"/>
          <p:cNvSpPr txBox="1">
            <a:spLocks noChangeArrowheads="1"/>
          </p:cNvSpPr>
          <p:nvPr/>
        </p:nvSpPr>
        <p:spPr bwMode="auto">
          <a:xfrm>
            <a:off x="5562600" y="609600"/>
            <a:ext cx="3335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Románska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architektúra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675187" cy="532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25" descr="C:\Documents and Settings\Administrator\My Documents\My Pictures\ro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85800"/>
            <a:ext cx="1828800" cy="259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411413" y="333375"/>
            <a:ext cx="14510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Katedrály</a:t>
            </a:r>
          </a:p>
        </p:txBody>
      </p:sp>
      <p:pic>
        <p:nvPicPr>
          <p:cNvPr id="10245" name="Picture 8" descr="kryp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05200"/>
            <a:ext cx="3556323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geocaching.com/cache/40d006e6-3fd8-4e86-9242-dfd7ad088e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187337" cy="413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BlokTextu 4"/>
          <p:cNvSpPr txBox="1">
            <a:spLocks noChangeArrowheads="1"/>
          </p:cNvSpPr>
          <p:nvPr/>
        </p:nvSpPr>
        <p:spPr bwMode="auto">
          <a:xfrm>
            <a:off x="4724400" y="5105400"/>
            <a:ext cx="36988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Kostoľany pod Tríbečom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nástenné maľby - </a:t>
            </a:r>
            <a:r>
              <a:rPr lang="sk-SK" sz="2500" b="1" dirty="0">
                <a:latin typeface="Times New Roman" pitchFamily="18" charset="0"/>
                <a:cs typeface="Times New Roman" pitchFamily="18" charset="0"/>
              </a:rPr>
              <a:t>fresky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4333875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BlokTextu 5"/>
          <p:cNvSpPr txBox="1">
            <a:spLocks noChangeArrowheads="1"/>
          </p:cNvSpPr>
          <p:nvPr/>
        </p:nvSpPr>
        <p:spPr bwMode="auto">
          <a:xfrm>
            <a:off x="2743200" y="38100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Románsky sloh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5826ED-7B53-4035-8CA7-42B39B93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6664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sochárstvo</a:t>
            </a: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sochy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z kameňa a dreva, námety z Biblie, svätci majú symboly, ktoré ich identifikujú (napr. sv. Barbora má vežu, sv. Katarína Alexandrijská koleso,...)</a:t>
            </a:r>
          </a:p>
          <a:p>
            <a:pPr marL="0" indent="0" algn="just">
              <a:buNone/>
            </a:pPr>
            <a:endParaRPr lang="sk-SK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maliarstvo: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nástenná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maľba, maľba na dreve, </a:t>
            </a: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knižná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maľba, námety z Biblie</a:t>
            </a:r>
          </a:p>
          <a:p>
            <a:pPr marL="0" indent="0" algn="just">
              <a:buNone/>
            </a:pPr>
            <a:endParaRPr lang="sk-SK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6D69BE4-3185-4DB1-B8D7-5CEFACE4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819400"/>
            <a:ext cx="1711343" cy="237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AED116F-4F79-4A8E-9F0B-1B47EC1264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343400"/>
            <a:ext cx="1554490" cy="226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xmlns="" id="{59B4D4F4-F2EA-4AB1-9F00-CB2C24D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399"/>
            <a:ext cx="8170068" cy="1066801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Gotický sloh (štýl)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4103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5826ED-7B53-4035-8CA7-42B39B93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295400"/>
            <a:ext cx="8077200" cy="47897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architektúra: </a:t>
            </a:r>
            <a:endParaRPr lang="sk-SK" sz="2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kostoly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katedrály, kláštory, obytné domy, hrady, radnice,...</a:t>
            </a:r>
          </a:p>
          <a:p>
            <a:pPr algn="just"/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znaky: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vertikálne členenie hmoty, lomený oblúk, oporný systém, veľké okná s vitrážou, rozetové okná, priesvitnosť, vzdušnosť, </a:t>
            </a:r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chrliče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stavby: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napr. 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Dame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v Paríži, v </a:t>
            </a:r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Chartres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v Remeši, v </a:t>
            </a:r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Amiens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Chrám sv. Víta v Prahe, </a:t>
            </a: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Karlov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most v Prahe, </a:t>
            </a: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Karštejn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Dóm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sv. Štefana </a:t>
            </a:r>
            <a:endParaRPr lang="sk-SK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vo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Viedni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59B4D4F4-F2EA-4AB1-9F00-CB2C24D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399"/>
            <a:ext cx="8170068" cy="1066801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Gotický sloh (štýl)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dw.com/image/48342429_303.jpg"/>
          <p:cNvPicPr>
            <a:picLocks noChangeAspect="1" noChangeArrowheads="1"/>
          </p:cNvPicPr>
          <p:nvPr/>
        </p:nvPicPr>
        <p:blipFill>
          <a:blip r:embed="rId2"/>
          <a:srcRect r="571" b="6599"/>
          <a:stretch>
            <a:fillRect/>
          </a:stretch>
        </p:blipFill>
        <p:spPr bwMode="auto">
          <a:xfrm>
            <a:off x="3886200" y="4114800"/>
            <a:ext cx="4495800" cy="237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750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462</Words>
  <PresentationFormat>Prezentácia na obrazovke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Románske a gotické umenie</vt:lpstr>
      <vt:lpstr>Snímka 2</vt:lpstr>
      <vt:lpstr>Románsky sloh (štýl)</vt:lpstr>
      <vt:lpstr>Románsky sloh (štýl)</vt:lpstr>
      <vt:lpstr>Snímka 5</vt:lpstr>
      <vt:lpstr>Snímka 6</vt:lpstr>
      <vt:lpstr>Snímka 7</vt:lpstr>
      <vt:lpstr>Gotický sloh (štýl)</vt:lpstr>
      <vt:lpstr>Gotický sloh (štýl)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Porovnanie znakov v architektúre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DIGITÁLNE MÉDIÁ</dc:title>
  <dc:creator>Neviem</dc:creator>
  <cp:lastModifiedBy>Neviem</cp:lastModifiedBy>
  <cp:revision>61</cp:revision>
  <dcterms:created xsi:type="dcterms:W3CDTF">2020-04-05T12:30:47Z</dcterms:created>
  <dcterms:modified xsi:type="dcterms:W3CDTF">2020-06-04T09:50:57Z</dcterms:modified>
</cp:coreProperties>
</file>