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37" r:id="rId2"/>
  </p:sldMasterIdLst>
  <p:notesMasterIdLst>
    <p:notesMasterId r:id="rId19"/>
  </p:notesMasterIdLst>
  <p:handoutMasterIdLst>
    <p:handoutMasterId r:id="rId20"/>
  </p:handoutMasterIdLst>
  <p:sldIdLst>
    <p:sldId id="1361" r:id="rId3"/>
    <p:sldId id="1438" r:id="rId4"/>
    <p:sldId id="1424" r:id="rId5"/>
    <p:sldId id="1425" r:id="rId6"/>
    <p:sldId id="1427" r:id="rId7"/>
    <p:sldId id="1428" r:id="rId8"/>
    <p:sldId id="1440" r:id="rId9"/>
    <p:sldId id="1433" r:id="rId10"/>
    <p:sldId id="1429" r:id="rId11"/>
    <p:sldId id="1430" r:id="rId12"/>
    <p:sldId id="1431" r:id="rId13"/>
    <p:sldId id="1432" r:id="rId14"/>
    <p:sldId id="1434" r:id="rId15"/>
    <p:sldId id="1435" r:id="rId16"/>
    <p:sldId id="1436" r:id="rId17"/>
    <p:sldId id="1437" r:id="rId18"/>
  </p:sldIdLst>
  <p:sldSz cx="9144000" cy="6858000" type="screen4x3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9900"/>
    <a:srgbClr val="CCFF99"/>
    <a:srgbClr val="CCFFCC"/>
    <a:srgbClr val="CCFF33"/>
    <a:srgbClr val="CC9900"/>
    <a:srgbClr val="CC99FF"/>
    <a:srgbClr val="66FF66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992" autoAdjust="0"/>
  </p:normalViewPr>
  <p:slideViewPr>
    <p:cSldViewPr>
      <p:cViewPr varScale="1">
        <p:scale>
          <a:sx n="106" d="100"/>
          <a:sy n="106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amber" userId="01eb6807-1d42-42b5-9900-1146e351c1b1" providerId="ADAL" clId="{E89BDBC0-E8BE-446B-BB94-4C7C105A1AD9}"/>
    <pc:docChg chg="delSld">
      <pc:chgData name="Peter Kamber" userId="01eb6807-1d42-42b5-9900-1146e351c1b1" providerId="ADAL" clId="{E89BDBC0-E8BE-446B-BB94-4C7C105A1AD9}" dt="2020-12-01T13:48:11.385" v="1" actId="2696"/>
      <pc:docMkLst>
        <pc:docMk/>
      </pc:docMkLst>
      <pc:sldChg chg="del">
        <pc:chgData name="Peter Kamber" userId="01eb6807-1d42-42b5-9900-1146e351c1b1" providerId="ADAL" clId="{E89BDBC0-E8BE-446B-BB94-4C7C105A1AD9}" dt="2020-12-01T13:48:11.385" v="1" actId="2696"/>
        <pc:sldMkLst>
          <pc:docMk/>
          <pc:sldMk cId="2362187646" sldId="1371"/>
        </pc:sldMkLst>
      </pc:sldChg>
      <pc:sldChg chg="del">
        <pc:chgData name="Peter Kamber" userId="01eb6807-1d42-42b5-9900-1146e351c1b1" providerId="ADAL" clId="{E89BDBC0-E8BE-446B-BB94-4C7C105A1AD9}" dt="2020-12-01T13:48:10.102" v="0" actId="2696"/>
        <pc:sldMkLst>
          <pc:docMk/>
          <pc:sldMk cId="3419753085" sldId="1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58" y="7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30634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58" y="9430634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E8EC62-EF20-4B47-814A-985822A019A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334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8" y="7"/>
            <a:ext cx="2945659" cy="49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113"/>
            <a:ext cx="5438140" cy="44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30634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8" y="9430634"/>
            <a:ext cx="2945659" cy="4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9" tIns="45499" rIns="90999" bIns="454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E89D44-AB74-4081-BC6A-55C81B8B9C5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2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695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21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36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674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934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76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44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50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4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10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02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1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8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64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9D44-AB74-4081-BC6A-55C81B8B9C5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73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89639" y="6158990"/>
            <a:ext cx="758825" cy="223699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5D1B534-095C-4799-80BC-9A62F1840CA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41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2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3655" y="6138579"/>
            <a:ext cx="758825" cy="22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638EFD6-BAF9-4D5D-9822-B34D92AC83E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ooterAbSeite2"/>
          <p:cNvSpPr txBox="1"/>
          <p:nvPr userDrawn="1"/>
        </p:nvSpPr>
        <p:spPr>
          <a:xfrm>
            <a:off x="323528" y="6222400"/>
            <a:ext cx="6696744" cy="3240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de-CH" sz="800" b="1" baseline="0" dirty="0">
                <a:solidFill>
                  <a:schemeClr val="bg1">
                    <a:lumMod val="50000"/>
                  </a:schemeClr>
                </a:solidFill>
              </a:rPr>
              <a:t>Einführung </a:t>
            </a:r>
            <a:r>
              <a:rPr lang="de-CH" sz="800" b="1" baseline="0" dirty="0" err="1">
                <a:solidFill>
                  <a:schemeClr val="bg1">
                    <a:lumMod val="50000"/>
                  </a:schemeClr>
                </a:solidFill>
              </a:rPr>
              <a:t>Edupage</a:t>
            </a:r>
            <a:r>
              <a:rPr lang="de-CH" sz="800" b="1" baseline="0" dirty="0">
                <a:solidFill>
                  <a:schemeClr val="bg1">
                    <a:lumMod val="50000"/>
                  </a:schemeClr>
                </a:solidFill>
              </a:rPr>
              <a:t> – Eltern</a:t>
            </a:r>
            <a:endParaRPr lang="de-CH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CH" sz="800" b="0" dirty="0">
                <a:solidFill>
                  <a:schemeClr val="bg1">
                    <a:lumMod val="50000"/>
                  </a:schemeClr>
                </a:solidFill>
              </a:rPr>
              <a:t>Peter Kamber</a:t>
            </a:r>
            <a:r>
              <a:rPr lang="de-CH" sz="800" b="0" baseline="0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de-CH" sz="800" b="0" dirty="0">
                <a:solidFill>
                  <a:schemeClr val="bg1">
                    <a:lumMod val="50000"/>
                  </a:schemeClr>
                </a:solidFill>
              </a:rPr>
              <a:t>Sekundarlehrer phil II</a:t>
            </a:r>
            <a:r>
              <a:rPr lang="de-CH" sz="800" b="0" baseline="0" dirty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de-CH" sz="800" b="0" dirty="0">
                <a:solidFill>
                  <a:schemeClr val="bg1">
                    <a:lumMod val="50000"/>
                  </a:schemeClr>
                </a:solidFill>
              </a:rPr>
              <a:t> +41 79 300 20 92 | peter.kamber@osmp.ch</a:t>
            </a:r>
          </a:p>
        </p:txBody>
      </p:sp>
      <p:cxnSp>
        <p:nvCxnSpPr>
          <p:cNvPr id="19" name="Gerade Verbindung 7"/>
          <p:cNvCxnSpPr/>
          <p:nvPr userDrawn="1"/>
        </p:nvCxnSpPr>
        <p:spPr>
          <a:xfrm>
            <a:off x="251519" y="6178116"/>
            <a:ext cx="8640961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 userDrawn="1"/>
        </p:nvSpPr>
        <p:spPr>
          <a:xfrm>
            <a:off x="408" y="0"/>
            <a:ext cx="9143592" cy="72000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61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"/>
          <p:cNvSpPr txBox="1">
            <a:spLocks noChangeArrowheads="1"/>
          </p:cNvSpPr>
          <p:nvPr/>
        </p:nvSpPr>
        <p:spPr>
          <a:xfrm>
            <a:off x="467544" y="2708920"/>
            <a:ext cx="7916424" cy="1872208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CH" sz="1200" b="1" kern="0" dirty="0"/>
              <a:t>Administration</a:t>
            </a:r>
          </a:p>
          <a:p>
            <a:pPr algn="l" eaLnBrk="1" hangingPunct="1"/>
            <a:r>
              <a:rPr lang="de-CH" sz="1200" b="1" kern="0" dirty="0"/>
              <a:t>Digitale Verwaltungsplattform</a:t>
            </a:r>
          </a:p>
          <a:p>
            <a:pPr algn="l" eaLnBrk="1" hangingPunct="1"/>
            <a:endParaRPr lang="de-CH" sz="700" b="1" kern="0" dirty="0"/>
          </a:p>
          <a:p>
            <a:pPr algn="l" eaLnBrk="1" hangingPunct="1"/>
            <a:r>
              <a:rPr lang="de-CH" sz="4000" b="1" kern="0" dirty="0" err="1"/>
              <a:t>EduPage</a:t>
            </a:r>
            <a:r>
              <a:rPr lang="de-CH" sz="4000" b="1" kern="0" dirty="0"/>
              <a:t> </a:t>
            </a:r>
            <a:r>
              <a:rPr lang="de-CH" sz="4000" b="1" kern="0"/>
              <a:t>– </a:t>
            </a:r>
          </a:p>
          <a:p>
            <a:pPr algn="l" eaLnBrk="1" hangingPunct="1"/>
            <a:r>
              <a:rPr lang="de-CH" sz="4000" b="1" kern="0" dirty="0"/>
              <a:t>Produkt &amp; Anmeldung</a:t>
            </a:r>
          </a:p>
          <a:p>
            <a:pPr algn="l" eaLnBrk="1" hangingPunct="1"/>
            <a:endParaRPr lang="de-CH" sz="4000" b="1" kern="0" dirty="0"/>
          </a:p>
        </p:txBody>
      </p:sp>
      <p:sp>
        <p:nvSpPr>
          <p:cNvPr id="13" name="DatumOrt"/>
          <p:cNvSpPr txBox="1">
            <a:spLocks noChangeArrowheads="1"/>
          </p:cNvSpPr>
          <p:nvPr/>
        </p:nvSpPr>
        <p:spPr>
          <a:xfrm>
            <a:off x="467544" y="1022125"/>
            <a:ext cx="8532440" cy="534667"/>
          </a:xfrm>
          <a:prstGeom prst="rect">
            <a:avLst/>
          </a:prstGeom>
          <a:noFill/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de-CH" sz="1100" kern="0" dirty="0">
                <a:solidFill>
                  <a:schemeClr val="bg1">
                    <a:lumMod val="50000"/>
                  </a:schemeClr>
                </a:solidFill>
              </a:rPr>
              <a:t>Oberstufenschulverband Mittelprättigau | Sponda 12 | 7240 Küblis</a:t>
            </a:r>
            <a:br>
              <a:rPr lang="de-CH" sz="1100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100" kern="0" dirty="0">
                <a:solidFill>
                  <a:schemeClr val="bg1">
                    <a:lumMod val="50000"/>
                  </a:schemeClr>
                </a:solidFill>
              </a:rPr>
              <a:t>Peter Kamber | Sekundarlehrer phil II | +41 79 300 20 92 | peter.kamber@osmp.ch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93058" y="476672"/>
            <a:ext cx="1620000" cy="540000"/>
            <a:chOff x="707931" y="800768"/>
            <a:chExt cx="1620000" cy="54000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931" y="800768"/>
              <a:ext cx="540000" cy="54000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31" y="800768"/>
              <a:ext cx="540000" cy="54000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31" y="800768"/>
              <a:ext cx="540000" cy="540000"/>
            </a:xfrm>
            <a:prstGeom prst="rect">
              <a:avLst/>
            </a:prstGeom>
          </p:spPr>
        </p:pic>
      </p:grpSp>
      <p:cxnSp>
        <p:nvCxnSpPr>
          <p:cNvPr id="3" name="Gerader Verbinder 2"/>
          <p:cNvCxnSpPr/>
          <p:nvPr/>
        </p:nvCxnSpPr>
        <p:spPr>
          <a:xfrm>
            <a:off x="490791" y="1420525"/>
            <a:ext cx="8280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"/>
          <p:cNvSpPr txBox="1">
            <a:spLocks noChangeArrowheads="1"/>
          </p:cNvSpPr>
          <p:nvPr/>
        </p:nvSpPr>
        <p:spPr>
          <a:xfrm>
            <a:off x="467544" y="5301208"/>
            <a:ext cx="7916424" cy="648072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CH" sz="1200" kern="0" dirty="0">
                <a:solidFill>
                  <a:schemeClr val="tx1"/>
                </a:solidFill>
              </a:rPr>
              <a:t>7240 Küblis, Sponda 12, Schulhaus, Zimmer 114</a:t>
            </a:r>
          </a:p>
          <a:p>
            <a:pPr algn="l" eaLnBrk="1" hangingPunct="1"/>
            <a:r>
              <a:rPr lang="de-CH" sz="1200" kern="0" dirty="0">
                <a:solidFill>
                  <a:schemeClr val="tx1"/>
                </a:solidFill>
              </a:rPr>
              <a:t>Montag, 15. Juni 2020</a:t>
            </a:r>
          </a:p>
          <a:p>
            <a:pPr algn="l" eaLnBrk="1" hangingPunct="1"/>
            <a:r>
              <a:rPr lang="de-CH" sz="1200" kern="0" dirty="0">
                <a:solidFill>
                  <a:schemeClr val="tx1"/>
                </a:solidFill>
              </a:rPr>
              <a:t>Version 1.1</a:t>
            </a:r>
          </a:p>
        </p:txBody>
      </p:sp>
      <p:sp>
        <p:nvSpPr>
          <p:cNvPr id="19" name="DatumOrt"/>
          <p:cNvSpPr txBox="1">
            <a:spLocks noChangeArrowheads="1"/>
          </p:cNvSpPr>
          <p:nvPr/>
        </p:nvSpPr>
        <p:spPr>
          <a:xfrm>
            <a:off x="467544" y="1482712"/>
            <a:ext cx="7916424" cy="290104"/>
          </a:xfrm>
          <a:prstGeom prst="rect">
            <a:avLst/>
          </a:prstGeom>
          <a:noFill/>
        </p:spPr>
        <p:txBody>
          <a:bodyPr lIns="36000" tIns="36000" rIns="36000" bIns="36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de-CH" sz="1100" kern="0" dirty="0">
                <a:solidFill>
                  <a:schemeClr val="bg1">
                    <a:lumMod val="50000"/>
                  </a:schemeClr>
                </a:solidFill>
              </a:rPr>
              <a:t>Schuljahr 2020-2021</a:t>
            </a:r>
          </a:p>
        </p:txBody>
      </p:sp>
    </p:spTree>
    <p:extLst>
      <p:ext uri="{BB962C8B-B14F-4D97-AF65-F5344CB8AC3E}">
        <p14:creationId xmlns:p14="http://schemas.microsoft.com/office/powerpoint/2010/main" val="300725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9037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Auf Ihrem PC, Laptop, Tablet können Sie über Ihren Browser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die öffentliche, eingeschränkte Website der Oberstufe aufrufen.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b="1" kern="0" dirty="0">
                <a:ea typeface="Calibri"/>
                <a:cs typeface="Arial" pitchFamily="34" charset="0"/>
              </a:rPr>
              <a:t>www.osmp.ch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b="17546"/>
          <a:stretch/>
        </p:blipFill>
        <p:spPr>
          <a:xfrm>
            <a:off x="472666" y="2492896"/>
            <a:ext cx="6187566" cy="35731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3059832" y="3348869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267744" y="4077777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3779912" y="3876108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3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Wollen Sie den gesamten Inhalt der Website nutzen und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auf die Schulplattform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r>
              <a:rPr lang="de-CH" kern="0" dirty="0">
                <a:ea typeface="Calibri"/>
                <a:cs typeface="Arial" pitchFamily="34" charset="0"/>
              </a:rPr>
              <a:t> gelangen, so müssen Sie sich anmelden.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5"/>
            <a:ext cx="5597164" cy="35994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155192" y="3658053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139952" y="4019419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145016" y="4295136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5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Nun sind Sie auf der Startseite von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r>
              <a:rPr lang="de-CH" kern="0" dirty="0">
                <a:ea typeface="Calibri"/>
                <a:cs typeface="Arial" pitchFamily="34" charset="0"/>
              </a:rPr>
              <a:t>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b="31981"/>
          <a:stretch/>
        </p:blipFill>
        <p:spPr>
          <a:xfrm>
            <a:off x="467544" y="2492895"/>
            <a:ext cx="6249914" cy="36004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Text Box 1043"/>
          <p:cNvSpPr txBox="1">
            <a:spLocks noChangeArrowheads="1"/>
          </p:cNvSpPr>
          <p:nvPr/>
        </p:nvSpPr>
        <p:spPr bwMode="auto">
          <a:xfrm>
            <a:off x="414996" y="1277798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11" name="Text Box 1043"/>
          <p:cNvSpPr txBox="1">
            <a:spLocks noChangeArrowheads="1"/>
          </p:cNvSpPr>
          <p:nvPr/>
        </p:nvSpPr>
        <p:spPr bwMode="auto">
          <a:xfrm>
            <a:off x="795363" y="1486513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Sie können sowohl über die Kacheln wie auch über die Leiste links navigieren.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sp>
        <p:nvSpPr>
          <p:cNvPr id="12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395291" y="4144153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73526" y="3462405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Über dieses grüne Symbol gelangen Sie nun </a:t>
            </a:r>
            <a:r>
              <a:rPr lang="de-CH" b="1" kern="0" dirty="0">
                <a:ea typeface="Calibri"/>
                <a:cs typeface="Arial" pitchFamily="34" charset="0"/>
              </a:rPr>
              <a:t>angemeldet</a:t>
            </a:r>
            <a:r>
              <a:rPr lang="de-CH" kern="0" dirty="0">
                <a:ea typeface="Calibri"/>
                <a:cs typeface="Arial" pitchFamily="34" charset="0"/>
              </a:rPr>
              <a:t> auf die geschützten Unterseiten unserer Website.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b="37983"/>
          <a:stretch/>
        </p:blipFill>
        <p:spPr>
          <a:xfrm>
            <a:off x="467543" y="2492895"/>
            <a:ext cx="6717649" cy="35283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73525" y="3362777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54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Erfahren Sie mehr über unseren Schulalltag, unsere Klassen und den Unterricht.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492894"/>
            <a:ext cx="5011936" cy="26642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54" y="3645024"/>
            <a:ext cx="3815390" cy="23864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123728" y="3078599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699792" y="3498469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641461" y="5526220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98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Jede Klasse hat ihre eigene Internetseite, die sie mit ihrer Klassenlehrperson selber gestalten kann.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3"/>
            <a:ext cx="3097893" cy="36056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148407" y="3177278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78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Aufbau und Struktur dieser Unterseiten sind identisch und intuitiv.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20795" b="58061"/>
          <a:stretch/>
        </p:blipFill>
        <p:spPr>
          <a:xfrm>
            <a:off x="467544" y="2492894"/>
            <a:ext cx="5059979" cy="31183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73901" y="4421614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482451"/>
            <a:ext cx="2952328" cy="36572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482450"/>
            <a:ext cx="3907010" cy="36572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04904" y="4282199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36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Das Produkt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Digitale Verwaltungsplattform als Basis von Fernunterricht und E-Learning.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D613F342-2517-48D1-8A2A-9C03E8C2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291"/>
            <a:ext cx="7200000" cy="1783312"/>
          </a:xfrm>
          <a:prstGeom prst="rect">
            <a:avLst/>
          </a:prstGeom>
        </p:spPr>
      </p:pic>
      <p:cxnSp>
        <p:nvCxnSpPr>
          <p:cNvPr id="34" name="Gerader Verbinder 33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43"/>
          <p:cNvSpPr txBox="1">
            <a:spLocks noChangeArrowheads="1"/>
          </p:cNvSpPr>
          <p:nvPr/>
        </p:nvSpPr>
        <p:spPr bwMode="auto">
          <a:xfrm>
            <a:off x="414996" y="127488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37" name="Text Box 1043"/>
          <p:cNvSpPr txBox="1">
            <a:spLocks noChangeArrowheads="1"/>
          </p:cNvSpPr>
          <p:nvPr/>
        </p:nvSpPr>
        <p:spPr bwMode="auto">
          <a:xfrm>
            <a:off x="795363" y="148360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Mehr als 150’000 Schulen in </a:t>
            </a:r>
            <a:r>
              <a:rPr lang="de-CH" kern="0">
                <a:ea typeface="Calibri"/>
                <a:cs typeface="Arial" pitchFamily="34" charset="0"/>
              </a:rPr>
              <a:t>über 173 </a:t>
            </a:r>
            <a:r>
              <a:rPr lang="de-CH" kern="0" dirty="0">
                <a:ea typeface="Calibri"/>
                <a:cs typeface="Arial" pitchFamily="34" charset="0"/>
              </a:rPr>
              <a:t>Länder zählen auf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r>
              <a:rPr lang="de-CH" kern="0" dirty="0">
                <a:ea typeface="Calibri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4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Das Produkt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 Box 1043"/>
          <p:cNvSpPr txBox="1">
            <a:spLocks noChangeArrowheads="1"/>
          </p:cNvSpPr>
          <p:nvPr/>
        </p:nvSpPr>
        <p:spPr bwMode="auto">
          <a:xfrm>
            <a:off x="415958" y="2438330"/>
            <a:ext cx="8475561" cy="3304357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Schulmanagement mit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r>
              <a:rPr lang="de-CH" kern="0" dirty="0">
                <a:ea typeface="Calibri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Unterrichtsmaterial teilen und kommunizieren mit Schüler und Eltern.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Schulaufgaben verteilen und Lernerfolge überprüfen.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Funktionen zur Wirkungsmessung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Digitales Klassenbuch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Vertretungsplan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Kommunikation via Messenger </a:t>
            </a:r>
            <a:br>
              <a:rPr lang="de-CH" kern="0" dirty="0">
                <a:ea typeface="Calibri"/>
                <a:cs typeface="Arial" pitchFamily="34" charset="0"/>
              </a:rPr>
            </a:br>
            <a:r>
              <a:rPr lang="de-CH" kern="0" dirty="0">
                <a:ea typeface="Calibri"/>
                <a:cs typeface="Arial" pitchFamily="34" charset="0"/>
              </a:rPr>
              <a:t>- Elternbriefe, </a:t>
            </a:r>
            <a:br>
              <a:rPr lang="de-CH" kern="0" dirty="0">
                <a:ea typeface="Calibri"/>
                <a:cs typeface="Arial" pitchFamily="34" charset="0"/>
              </a:rPr>
            </a:br>
            <a:r>
              <a:rPr lang="de-CH" kern="0" dirty="0">
                <a:ea typeface="Calibri"/>
                <a:cs typeface="Arial" pitchFamily="34" charset="0"/>
              </a:rPr>
              <a:t>- Absenzen, </a:t>
            </a:r>
            <a:br>
              <a:rPr lang="de-CH" kern="0" dirty="0">
                <a:ea typeface="Calibri"/>
                <a:cs typeface="Arial" pitchFamily="34" charset="0"/>
              </a:rPr>
            </a:br>
            <a:r>
              <a:rPr lang="de-CH" kern="0" dirty="0">
                <a:ea typeface="Calibri"/>
                <a:cs typeface="Arial" pitchFamily="34" charset="0"/>
              </a:rPr>
              <a:t>- An- und Abmeldungen zum </a:t>
            </a:r>
            <a:r>
              <a:rPr lang="de-CH" kern="0" dirty="0" err="1">
                <a:ea typeface="Calibri"/>
                <a:cs typeface="Arial" pitchFamily="34" charset="0"/>
              </a:rPr>
              <a:t>Mittagstsich</a:t>
            </a:r>
            <a:endParaRPr lang="de-CH" kern="0" dirty="0"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13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Eine Schulsoftware für alle.</a:t>
            </a:r>
          </a:p>
        </p:txBody>
      </p:sp>
      <p:sp>
        <p:nvSpPr>
          <p:cNvPr id="14" name="Text Box 1043"/>
          <p:cNvSpPr txBox="1">
            <a:spLocks noChangeArrowheads="1"/>
          </p:cNvSpPr>
          <p:nvPr/>
        </p:nvSpPr>
        <p:spPr bwMode="auto">
          <a:xfrm>
            <a:off x="414996" y="127488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15" name="Text Box 1043"/>
          <p:cNvSpPr txBox="1">
            <a:spLocks noChangeArrowheads="1"/>
          </p:cNvSpPr>
          <p:nvPr/>
        </p:nvSpPr>
        <p:spPr bwMode="auto">
          <a:xfrm>
            <a:off x="795363" y="148360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Ein All-in-</a:t>
            </a:r>
            <a:r>
              <a:rPr lang="de-CH" kern="0" dirty="0" err="1">
                <a:ea typeface="Calibri"/>
                <a:cs typeface="Arial" pitchFamily="34" charset="0"/>
              </a:rPr>
              <a:t>one</a:t>
            </a:r>
            <a:r>
              <a:rPr lang="de-CH" kern="0" dirty="0">
                <a:ea typeface="Calibri"/>
                <a:cs typeface="Arial" pitchFamily="34" charset="0"/>
              </a:rPr>
              <a:t>-Produkt.</a:t>
            </a:r>
          </a:p>
        </p:txBody>
      </p:sp>
    </p:spTree>
    <p:extLst>
      <p:ext uri="{BB962C8B-B14F-4D97-AF65-F5344CB8AC3E}">
        <p14:creationId xmlns:p14="http://schemas.microsoft.com/office/powerpoint/2010/main" val="1188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Das Produkt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 Box 1043"/>
          <p:cNvSpPr txBox="1">
            <a:spLocks noChangeArrowheads="1"/>
          </p:cNvSpPr>
          <p:nvPr/>
        </p:nvSpPr>
        <p:spPr bwMode="auto">
          <a:xfrm>
            <a:off x="415958" y="2438330"/>
            <a:ext cx="8475561" cy="3535189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E-Learning via Schulsoftware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Aufgaben / Hausaufgaben / Prüfungen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Vertretungsplan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Digitales Klassenbuch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Noten und Bewertungen via Schulsoftware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Terminverwaltung in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endParaRPr lang="de-CH" kern="0" dirty="0">
              <a:ea typeface="Calibri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Auswertungen &amp; Statistiken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Unterrichtsvorbereitung vereinfachen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Schulhomepage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kern="0" dirty="0">
                <a:ea typeface="Calibri"/>
                <a:cs typeface="Arial" pitchFamily="34" charset="0"/>
              </a:rPr>
              <a:t>Erfassung der Abwesenheiten via Sekretariat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D405FDED-4763-4EDC-A5D2-3466009C9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5" b="92371"/>
          <a:stretch/>
        </p:blipFill>
        <p:spPr>
          <a:xfrm>
            <a:off x="5810374" y="3904058"/>
            <a:ext cx="432000" cy="25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076001-655E-4275-AE48-9ADDABF7B0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939" b="15748"/>
          <a:stretch/>
        </p:blipFill>
        <p:spPr>
          <a:xfrm>
            <a:off x="5810374" y="5658730"/>
            <a:ext cx="432000" cy="25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883C50-D245-4311-8770-786F50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2517" b="2209"/>
          <a:stretch/>
        </p:blipFill>
        <p:spPr>
          <a:xfrm>
            <a:off x="5810374" y="3553124"/>
            <a:ext cx="432000" cy="252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1E09628-C23C-4CFA-A385-CB904CCFA2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324" b="31925"/>
          <a:stretch/>
        </p:blipFill>
        <p:spPr>
          <a:xfrm>
            <a:off x="5810374" y="3202190"/>
            <a:ext cx="432000" cy="252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DCA55EA-3D71-43A8-832A-02C91E7BDC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197" b="70881"/>
          <a:stretch/>
        </p:blipFill>
        <p:spPr>
          <a:xfrm>
            <a:off x="5810374" y="2851256"/>
            <a:ext cx="432000" cy="25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47AE74F-C3BC-4B4F-AE81-B51E62E26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0" b="94776"/>
          <a:stretch/>
        </p:blipFill>
        <p:spPr>
          <a:xfrm>
            <a:off x="5810374" y="2500322"/>
            <a:ext cx="432000" cy="252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F51CF3D-1635-4CD6-902F-8EAD7256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16" b="60156"/>
          <a:stretch/>
        </p:blipFill>
        <p:spPr>
          <a:xfrm>
            <a:off x="5810374" y="4254992"/>
            <a:ext cx="432000" cy="25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5D4219-AEDE-4965-AD5F-CD5460B8E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38" b="32480"/>
          <a:stretch/>
        </p:blipFill>
        <p:spPr>
          <a:xfrm>
            <a:off x="5810374" y="4605926"/>
            <a:ext cx="432000" cy="252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2E1226D-AB16-44A9-B14A-F3DA0AA49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333" b="2654"/>
          <a:stretch/>
        </p:blipFill>
        <p:spPr>
          <a:xfrm>
            <a:off x="5810374" y="4956860"/>
            <a:ext cx="432000" cy="25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13340B4-DA93-4681-8FA9-FF46D9C9A8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192" b="53089"/>
          <a:stretch/>
        </p:blipFill>
        <p:spPr>
          <a:xfrm>
            <a:off x="5810374" y="5307794"/>
            <a:ext cx="432000" cy="252000"/>
          </a:xfrm>
          <a:prstGeom prst="rect">
            <a:avLst/>
          </a:prstGeom>
        </p:spPr>
      </p:pic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1 digitale Plattform – 10 Anwendungen.</a:t>
            </a:r>
          </a:p>
        </p:txBody>
      </p:sp>
      <p:sp>
        <p:nvSpPr>
          <p:cNvPr id="26" name="Text Box 1043"/>
          <p:cNvSpPr txBox="1">
            <a:spLocks noChangeArrowheads="1"/>
          </p:cNvSpPr>
          <p:nvPr/>
        </p:nvSpPr>
        <p:spPr bwMode="auto">
          <a:xfrm>
            <a:off x="414996" y="127488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7" name="Text Box 1043"/>
          <p:cNvSpPr txBox="1">
            <a:spLocks noChangeArrowheads="1"/>
          </p:cNvSpPr>
          <p:nvPr/>
        </p:nvSpPr>
        <p:spPr bwMode="auto">
          <a:xfrm>
            <a:off x="795363" y="148360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Die Komponenten greifen perfekt ineinander und liefern alle Dinge,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die man als Schule zum Arbeiten und Kommunizieren braucht.</a:t>
            </a:r>
          </a:p>
        </p:txBody>
      </p:sp>
    </p:spTree>
    <p:extLst>
      <p:ext uri="{BB962C8B-B14F-4D97-AF65-F5344CB8AC3E}">
        <p14:creationId xmlns:p14="http://schemas.microsoft.com/office/powerpoint/2010/main" val="20420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Smartphone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Die App aus dem </a:t>
            </a:r>
            <a:r>
              <a:rPr lang="de-CH" kern="0" dirty="0" err="1">
                <a:ea typeface="Calibri"/>
                <a:cs typeface="Arial" pitchFamily="34" charset="0"/>
              </a:rPr>
              <a:t>PlaySore</a:t>
            </a:r>
            <a:r>
              <a:rPr lang="de-CH" kern="0" dirty="0">
                <a:ea typeface="Calibri"/>
                <a:cs typeface="Arial" pitchFamily="34" charset="0"/>
              </a:rPr>
              <a:t> auf Ihr Smartphone oder Tablet laden.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3"/>
          <a:stretch/>
        </p:blipFill>
        <p:spPr>
          <a:xfrm>
            <a:off x="2246866" y="2490607"/>
            <a:ext cx="2346012" cy="34323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0606"/>
            <a:ext cx="1584176" cy="34323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03"/>
          <a:stretch/>
        </p:blipFill>
        <p:spPr>
          <a:xfrm>
            <a:off x="4788024" y="2490606"/>
            <a:ext cx="2237616" cy="34323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598354" y="2693543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246866" y="2794378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3491880" y="3068960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6084168" y="3158072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7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Smartphone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85549"/>
            <a:ext cx="1656184" cy="3588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Die Anmeldedaten sendet der Schulleiter an Ihre persönliche E-Mail-Adresse nach deren Angabe im Erhebungsblatt.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9"/>
          <a:stretch/>
        </p:blipFill>
        <p:spPr>
          <a:xfrm>
            <a:off x="2339752" y="2485549"/>
            <a:ext cx="1867154" cy="3588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1"/>
          <a:stretch/>
        </p:blipFill>
        <p:spPr>
          <a:xfrm>
            <a:off x="4422930" y="2485549"/>
            <a:ext cx="1867194" cy="3588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271344" y="4055984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244015" y="4237794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4742998" y="4580243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 Box 1043"/>
          <p:cNvSpPr txBox="1">
            <a:spLocks noChangeArrowheads="1"/>
          </p:cNvSpPr>
          <p:nvPr/>
        </p:nvSpPr>
        <p:spPr bwMode="auto">
          <a:xfrm>
            <a:off x="414996" y="1381181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14" name="Text Box 1043"/>
          <p:cNvSpPr txBox="1">
            <a:spLocks noChangeArrowheads="1"/>
          </p:cNvSpPr>
          <p:nvPr/>
        </p:nvSpPr>
        <p:spPr bwMode="auto">
          <a:xfrm>
            <a:off x="795363" y="1589896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Anmelden mit Benutzername und Passwort: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sp>
        <p:nvSpPr>
          <p:cNvPr id="15" name="Text Box 1043"/>
          <p:cNvSpPr txBox="1">
            <a:spLocks noChangeArrowheads="1"/>
          </p:cNvSpPr>
          <p:nvPr/>
        </p:nvSpPr>
        <p:spPr bwMode="auto">
          <a:xfrm>
            <a:off x="6580049" y="3871389"/>
            <a:ext cx="1943296" cy="93447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1400" kern="0" dirty="0">
                <a:ea typeface="Calibri"/>
                <a:cs typeface="Arial" pitchFamily="34" charset="0"/>
              </a:rPr>
              <a:t>Benutzername</a:t>
            </a:r>
            <a:br>
              <a:rPr lang="de-CH" sz="1400" kern="0" dirty="0">
                <a:ea typeface="Calibri"/>
                <a:cs typeface="Arial" pitchFamily="34" charset="0"/>
              </a:rPr>
            </a:br>
            <a:r>
              <a:rPr lang="de-CH" sz="1400" b="1" kern="0" dirty="0" err="1">
                <a:ea typeface="Calibri"/>
                <a:cs typeface="Arial" pitchFamily="34" charset="0"/>
              </a:rPr>
              <a:t>MariaMuller</a:t>
            </a:r>
            <a:endParaRPr lang="de-CH" sz="1400" b="1" kern="0" dirty="0"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1400" kern="0" dirty="0">
                <a:ea typeface="Calibri"/>
                <a:cs typeface="Arial" pitchFamily="34" charset="0"/>
              </a:rPr>
              <a:t>Passwort</a:t>
            </a:r>
            <a:br>
              <a:rPr lang="de-CH" sz="1400" kern="0" dirty="0">
                <a:ea typeface="Calibri"/>
                <a:cs typeface="Arial" pitchFamily="34" charset="0"/>
              </a:rPr>
            </a:br>
            <a:r>
              <a:rPr lang="de-CH" sz="1400" b="1" kern="0" dirty="0" err="1">
                <a:ea typeface="Calibri"/>
                <a:cs typeface="Arial" pitchFamily="34" charset="0"/>
              </a:rPr>
              <a:t>xdwdrk</a:t>
            </a:r>
            <a:endParaRPr lang="de-CH" sz="1400" b="1" kern="0" dirty="0"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Smartphone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9037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Eventuell werden Sie nach einer Ergänzung zum Benutzernamen und Passwort gefragt: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osm</a:t>
            </a:r>
            <a:r>
              <a:rPr lang="de-CH" kern="0" dirty="0">
                <a:ea typeface="Calibri"/>
                <a:cs typeface="Arial" pitchFamily="34" charset="0"/>
              </a:rPr>
              <a:t>.edupage.org.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2490606"/>
            <a:ext cx="6984776" cy="3668703"/>
          </a:xfrm>
          <a:prstGeom prst="rect">
            <a:avLst/>
          </a:prstGeom>
        </p:spPr>
      </p:pic>
      <p:sp>
        <p:nvSpPr>
          <p:cNvPr id="15" name="Text Box 1043"/>
          <p:cNvSpPr txBox="1">
            <a:spLocks noChangeArrowheads="1"/>
          </p:cNvSpPr>
          <p:nvPr/>
        </p:nvSpPr>
        <p:spPr bwMode="auto">
          <a:xfrm>
            <a:off x="7020272" y="3749996"/>
            <a:ext cx="1585226" cy="1149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1400" kern="0" dirty="0">
                <a:ea typeface="Calibri"/>
                <a:cs typeface="Arial" pitchFamily="34" charset="0"/>
              </a:rPr>
              <a:t>Benutzername</a:t>
            </a:r>
            <a:br>
              <a:rPr lang="de-CH" sz="1400" kern="0" dirty="0">
                <a:ea typeface="Calibri"/>
                <a:cs typeface="Arial" pitchFamily="34" charset="0"/>
              </a:rPr>
            </a:br>
            <a:r>
              <a:rPr lang="de-CH" sz="1400" b="1" kern="0" dirty="0" err="1">
                <a:ea typeface="Calibri"/>
                <a:cs typeface="Arial" pitchFamily="34" charset="0"/>
              </a:rPr>
              <a:t>MariaMuller</a:t>
            </a:r>
            <a:endParaRPr lang="de-CH" sz="1400" b="1" kern="0" dirty="0"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1400" kern="0" dirty="0">
                <a:ea typeface="Calibri"/>
                <a:cs typeface="Arial" pitchFamily="34" charset="0"/>
              </a:rPr>
              <a:t>Passwort</a:t>
            </a:r>
            <a:br>
              <a:rPr lang="de-CH" sz="1400" kern="0" dirty="0">
                <a:ea typeface="Calibri"/>
                <a:cs typeface="Arial" pitchFamily="34" charset="0"/>
              </a:rPr>
            </a:br>
            <a:r>
              <a:rPr lang="de-CH" sz="1400" b="1" kern="0" dirty="0" err="1">
                <a:ea typeface="Calibri"/>
                <a:cs typeface="Arial" pitchFamily="34" charset="0"/>
              </a:rPr>
              <a:t>xdwdrk</a:t>
            </a:r>
            <a:endParaRPr lang="de-CH" sz="1400" b="1" kern="0" dirty="0"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1400" b="1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osm</a:t>
            </a:r>
            <a:r>
              <a:rPr lang="de-CH" sz="1400" b="1" kern="0" dirty="0">
                <a:ea typeface="Calibri"/>
                <a:cs typeface="Arial" pitchFamily="34" charset="0"/>
              </a:rPr>
              <a:t>.edupage.org</a:t>
            </a:r>
          </a:p>
        </p:txBody>
      </p:sp>
    </p:spTree>
    <p:extLst>
      <p:ext uri="{BB962C8B-B14F-4D97-AF65-F5344CB8AC3E}">
        <p14:creationId xmlns:p14="http://schemas.microsoft.com/office/powerpoint/2010/main" val="6042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Smartphone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Nun sind Sie auf der Startseite von </a:t>
            </a:r>
            <a:r>
              <a:rPr lang="de-CH" kern="0" dirty="0" err="1">
                <a:ea typeface="Calibri"/>
                <a:cs typeface="Arial" pitchFamily="34" charset="0"/>
              </a:rPr>
              <a:t>EduPage</a:t>
            </a:r>
            <a:r>
              <a:rPr lang="de-CH" kern="0" dirty="0">
                <a:ea typeface="Calibri"/>
                <a:cs typeface="Arial" pitchFamily="34" charset="0"/>
              </a:rPr>
              <a:t>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sp>
        <p:nvSpPr>
          <p:cNvPr id="9" name="Text Box 1043"/>
          <p:cNvSpPr txBox="1">
            <a:spLocks noChangeArrowheads="1"/>
          </p:cNvSpPr>
          <p:nvPr/>
        </p:nvSpPr>
        <p:spPr bwMode="auto">
          <a:xfrm>
            <a:off x="414996" y="1277798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11" name="Text Box 1043"/>
          <p:cNvSpPr txBox="1">
            <a:spLocks noChangeArrowheads="1"/>
          </p:cNvSpPr>
          <p:nvPr/>
        </p:nvSpPr>
        <p:spPr bwMode="auto">
          <a:xfrm>
            <a:off x="795363" y="1486513"/>
            <a:ext cx="8071602" cy="3497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Sie können sowohl über die Kacheln wie auch über die Leiste links navigieren.</a:t>
            </a:r>
            <a:endParaRPr lang="de-CH" b="1" kern="0" dirty="0">
              <a:ea typeface="Calibri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6" y="2492895"/>
            <a:ext cx="1656185" cy="3588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5"/>
            <a:ext cx="1656184" cy="35883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971600" y="4365104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1979482" y="4006414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8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108141" y="6173053"/>
            <a:ext cx="758825" cy="223699"/>
          </a:xfrm>
          <a:prstGeom prst="rect">
            <a:avLst/>
          </a:prstGeom>
        </p:spPr>
        <p:txBody>
          <a:bodyPr/>
          <a:lstStyle/>
          <a:p>
            <a:pPr algn="r"/>
            <a:fld id="{AD1CA120-E9A5-4953-803B-1AE9411EC0FD}" type="slidenum">
              <a:rPr lang="de-CH" sz="800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de-CH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nhaltsplatzhalter 8"/>
          <p:cNvSpPr txBox="1">
            <a:spLocks/>
          </p:cNvSpPr>
          <p:nvPr/>
        </p:nvSpPr>
        <p:spPr>
          <a:xfrm>
            <a:off x="415958" y="260648"/>
            <a:ext cx="8451007" cy="3600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Zugang zur Plattform </a:t>
            </a:r>
            <a:r>
              <a:rPr lang="de-CH" sz="2400" b="1" kern="0" dirty="0" err="1">
                <a:latin typeface="Arial" pitchFamily="34" charset="0"/>
                <a:ea typeface="Calibri"/>
                <a:cs typeface="Arial" pitchFamily="34" charset="0"/>
              </a:rPr>
              <a:t>EduPage</a:t>
            </a:r>
            <a:r>
              <a:rPr lang="de-CH" sz="2400" b="1" kern="0" dirty="0">
                <a:latin typeface="Arial" pitchFamily="34" charset="0"/>
                <a:ea typeface="Calibri"/>
                <a:cs typeface="Arial" pitchFamily="34" charset="0"/>
              </a:rPr>
              <a:t> via Webbrowser</a:t>
            </a:r>
            <a:endParaRPr lang="de-CH" sz="2000" b="1" kern="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>
            <a:off x="467544" y="2378153"/>
            <a:ext cx="828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43"/>
          <p:cNvSpPr txBox="1">
            <a:spLocks noChangeArrowheads="1"/>
          </p:cNvSpPr>
          <p:nvPr/>
        </p:nvSpPr>
        <p:spPr bwMode="auto">
          <a:xfrm>
            <a:off x="414996" y="741457"/>
            <a:ext cx="411364" cy="565146"/>
          </a:xfrm>
          <a:prstGeom prst="rect">
            <a:avLst/>
          </a:prstGeom>
          <a:noFill/>
          <a:ln>
            <a:noFill/>
          </a:ln>
        </p:spPr>
        <p:txBody>
          <a:bodyPr wrap="square" lIns="144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sz="3200" kern="0" dirty="0">
                <a:solidFill>
                  <a:srgbClr val="FF0000"/>
                </a:solidFill>
                <a:ea typeface="Calibri"/>
                <a:cs typeface="Arial" pitchFamily="34" charset="0"/>
              </a:rPr>
              <a:t>«</a:t>
            </a:r>
          </a:p>
        </p:txBody>
      </p:sp>
      <p:sp>
        <p:nvSpPr>
          <p:cNvPr id="25" name="Text Box 1043"/>
          <p:cNvSpPr txBox="1">
            <a:spLocks noChangeArrowheads="1"/>
          </p:cNvSpPr>
          <p:nvPr/>
        </p:nvSpPr>
        <p:spPr bwMode="auto">
          <a:xfrm>
            <a:off x="795363" y="950172"/>
            <a:ext cx="8071602" cy="6267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kern="0" dirty="0">
                <a:ea typeface="Calibri"/>
                <a:cs typeface="Arial" pitchFamily="34" charset="0"/>
              </a:rPr>
              <a:t>Auf Ihrem PC, Laptop, Tablet können Sie über die Website einsteigen.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177800" algn="l"/>
              </a:tabLst>
            </a:pPr>
            <a:r>
              <a:rPr lang="de-CH" b="1" kern="0" dirty="0">
                <a:ea typeface="Calibri"/>
                <a:cs typeface="Arial" pitchFamily="34" charset="0"/>
              </a:rPr>
              <a:t>www.osmp.ch</a:t>
            </a:r>
          </a:p>
        </p:txBody>
      </p:sp>
      <p:pic>
        <p:nvPicPr>
          <p:cNvPr id="12" name="Grafik 11"/>
          <p:cNvPicPr/>
          <p:nvPr/>
        </p:nvPicPr>
        <p:blipFill rotWithShape="1">
          <a:blip r:embed="rId3"/>
          <a:srcRect r="1786" b="22058"/>
          <a:stretch/>
        </p:blipFill>
        <p:spPr>
          <a:xfrm>
            <a:off x="467544" y="2463364"/>
            <a:ext cx="7920880" cy="35357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87624" y="3399066"/>
            <a:ext cx="10801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gestreift nach rechts 4">
            <a:extLst>
              <a:ext uri="{FF2B5EF4-FFF2-40B4-BE49-F238E27FC236}">
                <a16:creationId xmlns:a16="http://schemas.microsoft.com/office/drawing/2014/main" id="{1090151E-9771-46C0-AAE7-74D6578CD6A6}"/>
              </a:ext>
            </a:extLst>
          </p:cNvPr>
          <p:cNvSpPr/>
          <p:nvPr/>
        </p:nvSpPr>
        <p:spPr>
          <a:xfrm>
            <a:off x="990615" y="2709477"/>
            <a:ext cx="394018" cy="201669"/>
          </a:xfrm>
          <a:prstGeom prst="stripedRightArrow">
            <a:avLst/>
          </a:prstGeom>
          <a:solidFill>
            <a:srgbClr val="CCFF33"/>
          </a:solidFill>
          <a:ln>
            <a:solidFill>
              <a:srgbClr val="138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Datei:Google Chrome icon (September 2014).svg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5260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zilla Firefox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5280"/>
            <a:ext cx="3819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fari Kostenlos Symbol von Orb Os X Ic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03" y="1547280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Bildschirmpräsentation (4:3)</PresentationFormat>
  <Paragraphs>125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Wingdings</vt:lpstr>
      <vt:lpstr>1_Standarddesign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Sekundarschule Küblis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Schüler</dc:creator>
  <cp:lastModifiedBy>Peter Kamber</cp:lastModifiedBy>
  <cp:revision>1673</cp:revision>
  <cp:lastPrinted>2020-06-15T10:59:24Z</cp:lastPrinted>
  <dcterms:created xsi:type="dcterms:W3CDTF">2005-08-19T10:35:09Z</dcterms:created>
  <dcterms:modified xsi:type="dcterms:W3CDTF">2020-12-01T13:48:18Z</dcterms:modified>
</cp:coreProperties>
</file>