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8" r:id="rId11"/>
    <p:sldId id="272" r:id="rId12"/>
    <p:sldId id="273" r:id="rId13"/>
    <p:sldId id="274" r:id="rId14"/>
    <p:sldId id="275" r:id="rId15"/>
    <p:sldId id="278" r:id="rId16"/>
    <p:sldId id="279" r:id="rId17"/>
    <p:sldId id="281" r:id="rId18"/>
    <p:sldId id="283" r:id="rId19"/>
    <p:sldId id="287" r:id="rId20"/>
    <p:sldId id="290" r:id="rId21"/>
    <p:sldId id="291" r:id="rId22"/>
    <p:sldId id="293" r:id="rId23"/>
    <p:sldId id="294" r:id="rId24"/>
    <p:sldId id="295" r:id="rId25"/>
    <p:sldId id="297" r:id="rId26"/>
    <p:sldId id="298" r:id="rId27"/>
    <p:sldId id="299" r:id="rId28"/>
    <p:sldId id="300" r:id="rId29"/>
    <p:sldId id="301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wia Winiewska" initials="OW" lastIdx="1" clrIdx="0">
    <p:extLst>
      <p:ext uri="{19B8F6BF-5375-455C-9EA6-DF929625EA0E}">
        <p15:presenceInfo xmlns:p15="http://schemas.microsoft.com/office/powerpoint/2012/main" userId="470504c3d828d07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wia Winiewska" userId="470504c3d828d07d" providerId="LiveId" clId="{3799AE8D-9D70-4DE2-A42C-DB20DC597CEC}"/>
    <pc:docChg chg="undo custSel addSld delSld modSld">
      <pc:chgData name="Oliwia Winiewska" userId="470504c3d828d07d" providerId="LiveId" clId="{3799AE8D-9D70-4DE2-A42C-DB20DC597CEC}" dt="2020-09-29T08:57:43.916" v="819" actId="27636"/>
      <pc:docMkLst>
        <pc:docMk/>
      </pc:docMkLst>
      <pc:sldChg chg="modSp mod">
        <pc:chgData name="Oliwia Winiewska" userId="470504c3d828d07d" providerId="LiveId" clId="{3799AE8D-9D70-4DE2-A42C-DB20DC597CEC}" dt="2020-09-29T08:57:43.916" v="819" actId="27636"/>
        <pc:sldMkLst>
          <pc:docMk/>
          <pc:sldMk cId="846927875" sldId="256"/>
        </pc:sldMkLst>
        <pc:spChg chg="mod">
          <ac:chgData name="Oliwia Winiewska" userId="470504c3d828d07d" providerId="LiveId" clId="{3799AE8D-9D70-4DE2-A42C-DB20DC597CEC}" dt="2020-09-29T08:55:42.650" v="807" actId="14100"/>
          <ac:spMkLst>
            <pc:docMk/>
            <pc:sldMk cId="846927875" sldId="256"/>
            <ac:spMk id="2" creationId="{1F0240EF-0E29-44E9-99DE-C72C0846068C}"/>
          </ac:spMkLst>
        </pc:spChg>
        <pc:spChg chg="mod">
          <ac:chgData name="Oliwia Winiewska" userId="470504c3d828d07d" providerId="LiveId" clId="{3799AE8D-9D70-4DE2-A42C-DB20DC597CEC}" dt="2020-09-29T08:57:43.916" v="819" actId="27636"/>
          <ac:spMkLst>
            <pc:docMk/>
            <pc:sldMk cId="846927875" sldId="256"/>
            <ac:spMk id="3" creationId="{55A9C9F1-215B-4D18-A693-072ECD744D58}"/>
          </ac:spMkLst>
        </pc:spChg>
      </pc:sldChg>
      <pc:sldChg chg="modSp mod">
        <pc:chgData name="Oliwia Winiewska" userId="470504c3d828d07d" providerId="LiveId" clId="{3799AE8D-9D70-4DE2-A42C-DB20DC597CEC}" dt="2020-09-29T08:13:02.123" v="383" actId="20577"/>
        <pc:sldMkLst>
          <pc:docMk/>
          <pc:sldMk cId="121494730" sldId="259"/>
        </pc:sldMkLst>
        <pc:spChg chg="mod">
          <ac:chgData name="Oliwia Winiewska" userId="470504c3d828d07d" providerId="LiveId" clId="{3799AE8D-9D70-4DE2-A42C-DB20DC597CEC}" dt="2020-09-29T08:13:02.123" v="383" actId="20577"/>
          <ac:spMkLst>
            <pc:docMk/>
            <pc:sldMk cId="121494730" sldId="259"/>
            <ac:spMk id="3" creationId="{920F48FC-92FD-42BB-8DA6-79EABCF6A264}"/>
          </ac:spMkLst>
        </pc:spChg>
      </pc:sldChg>
      <pc:sldChg chg="modSp mod">
        <pc:chgData name="Oliwia Winiewska" userId="470504c3d828d07d" providerId="LiveId" clId="{3799AE8D-9D70-4DE2-A42C-DB20DC597CEC}" dt="2020-09-29T08:15:20.207" v="478" actId="6549"/>
        <pc:sldMkLst>
          <pc:docMk/>
          <pc:sldMk cId="2105227130" sldId="260"/>
        </pc:sldMkLst>
        <pc:spChg chg="mod">
          <ac:chgData name="Oliwia Winiewska" userId="470504c3d828d07d" providerId="LiveId" clId="{3799AE8D-9D70-4DE2-A42C-DB20DC597CEC}" dt="2020-09-29T08:15:20.207" v="478" actId="6549"/>
          <ac:spMkLst>
            <pc:docMk/>
            <pc:sldMk cId="2105227130" sldId="260"/>
            <ac:spMk id="3" creationId="{D3989127-E75B-43FB-AC3B-E47081B0FD4F}"/>
          </ac:spMkLst>
        </pc:spChg>
      </pc:sldChg>
      <pc:sldChg chg="modSp mod">
        <pc:chgData name="Oliwia Winiewska" userId="470504c3d828d07d" providerId="LiveId" clId="{3799AE8D-9D70-4DE2-A42C-DB20DC597CEC}" dt="2020-09-29T08:14:23.521" v="385" actId="20577"/>
        <pc:sldMkLst>
          <pc:docMk/>
          <pc:sldMk cId="2264686271" sldId="265"/>
        </pc:sldMkLst>
        <pc:spChg chg="mod">
          <ac:chgData name="Oliwia Winiewska" userId="470504c3d828d07d" providerId="LiveId" clId="{3799AE8D-9D70-4DE2-A42C-DB20DC597CEC}" dt="2020-09-29T08:14:23.521" v="385" actId="20577"/>
          <ac:spMkLst>
            <pc:docMk/>
            <pc:sldMk cId="2264686271" sldId="265"/>
            <ac:spMk id="3" creationId="{1E9C8901-4501-428B-8EF5-CBDAEFC2453A}"/>
          </ac:spMkLst>
        </pc:spChg>
      </pc:sldChg>
      <pc:sldChg chg="modSp mod">
        <pc:chgData name="Oliwia Winiewska" userId="470504c3d828d07d" providerId="LiveId" clId="{3799AE8D-9D70-4DE2-A42C-DB20DC597CEC}" dt="2020-09-29T08:16:59.846" v="491" actId="20577"/>
        <pc:sldMkLst>
          <pc:docMk/>
          <pc:sldMk cId="903818767" sldId="274"/>
        </pc:sldMkLst>
        <pc:spChg chg="mod">
          <ac:chgData name="Oliwia Winiewska" userId="470504c3d828d07d" providerId="LiveId" clId="{3799AE8D-9D70-4DE2-A42C-DB20DC597CEC}" dt="2020-09-29T08:16:59.846" v="491" actId="20577"/>
          <ac:spMkLst>
            <pc:docMk/>
            <pc:sldMk cId="903818767" sldId="274"/>
            <ac:spMk id="3" creationId="{9286F6D6-FF7F-48CE-82D2-6994A260020C}"/>
          </ac:spMkLst>
        </pc:spChg>
      </pc:sldChg>
      <pc:sldChg chg="modSp mod">
        <pc:chgData name="Oliwia Winiewska" userId="470504c3d828d07d" providerId="LiveId" clId="{3799AE8D-9D70-4DE2-A42C-DB20DC597CEC}" dt="2020-09-29T08:20:03.680" v="602" actId="20577"/>
        <pc:sldMkLst>
          <pc:docMk/>
          <pc:sldMk cId="2033050478" sldId="275"/>
        </pc:sldMkLst>
        <pc:spChg chg="mod">
          <ac:chgData name="Oliwia Winiewska" userId="470504c3d828d07d" providerId="LiveId" clId="{3799AE8D-9D70-4DE2-A42C-DB20DC597CEC}" dt="2020-09-29T08:20:03.680" v="602" actId="20577"/>
          <ac:spMkLst>
            <pc:docMk/>
            <pc:sldMk cId="2033050478" sldId="275"/>
            <ac:spMk id="3" creationId="{6EA30F9B-636B-4AB4-9A19-C8984818CE9D}"/>
          </ac:spMkLst>
        </pc:spChg>
      </pc:sldChg>
      <pc:sldChg chg="modSp mod">
        <pc:chgData name="Oliwia Winiewska" userId="470504c3d828d07d" providerId="LiveId" clId="{3799AE8D-9D70-4DE2-A42C-DB20DC597CEC}" dt="2020-09-29T08:20:57.404" v="651" actId="20577"/>
        <pc:sldMkLst>
          <pc:docMk/>
          <pc:sldMk cId="3213828801" sldId="278"/>
        </pc:sldMkLst>
        <pc:spChg chg="mod">
          <ac:chgData name="Oliwia Winiewska" userId="470504c3d828d07d" providerId="LiveId" clId="{3799AE8D-9D70-4DE2-A42C-DB20DC597CEC}" dt="2020-09-29T08:20:57.404" v="651" actId="20577"/>
          <ac:spMkLst>
            <pc:docMk/>
            <pc:sldMk cId="3213828801" sldId="278"/>
            <ac:spMk id="3" creationId="{9E11F03A-9059-49BA-A20C-797E4CD76369}"/>
          </ac:spMkLst>
        </pc:spChg>
      </pc:sldChg>
      <pc:sldChg chg="modSp mod">
        <pc:chgData name="Oliwia Winiewska" userId="470504c3d828d07d" providerId="LiveId" clId="{3799AE8D-9D70-4DE2-A42C-DB20DC597CEC}" dt="2020-09-17T13:14:26.332" v="347" actId="14734"/>
        <pc:sldMkLst>
          <pc:docMk/>
          <pc:sldMk cId="101851103" sldId="283"/>
        </pc:sldMkLst>
        <pc:graphicFrameChg chg="modGraphic">
          <ac:chgData name="Oliwia Winiewska" userId="470504c3d828d07d" providerId="LiveId" clId="{3799AE8D-9D70-4DE2-A42C-DB20DC597CEC}" dt="2020-09-17T13:14:26.332" v="347" actId="14734"/>
          <ac:graphicFrameMkLst>
            <pc:docMk/>
            <pc:sldMk cId="101851103" sldId="283"/>
            <ac:graphicFrameMk id="6" creationId="{BEA144F9-964E-46AF-B420-89F9230EC957}"/>
          </ac:graphicFrameMkLst>
        </pc:graphicFrameChg>
      </pc:sldChg>
      <pc:sldChg chg="modSp mod">
        <pc:chgData name="Oliwia Winiewska" userId="470504c3d828d07d" providerId="LiveId" clId="{3799AE8D-9D70-4DE2-A42C-DB20DC597CEC}" dt="2020-09-29T08:32:56.368" v="653" actId="20577"/>
        <pc:sldMkLst>
          <pc:docMk/>
          <pc:sldMk cId="2760187076" sldId="287"/>
        </pc:sldMkLst>
        <pc:spChg chg="mod">
          <ac:chgData name="Oliwia Winiewska" userId="470504c3d828d07d" providerId="LiveId" clId="{3799AE8D-9D70-4DE2-A42C-DB20DC597CEC}" dt="2020-09-29T08:32:56.368" v="653" actId="20577"/>
          <ac:spMkLst>
            <pc:docMk/>
            <pc:sldMk cId="2760187076" sldId="287"/>
            <ac:spMk id="3" creationId="{B7AA7109-5DFF-439E-80C3-9E5CFD649C5C}"/>
          </ac:spMkLst>
        </pc:spChg>
      </pc:sldChg>
      <pc:sldChg chg="modSp mod">
        <pc:chgData name="Oliwia Winiewska" userId="470504c3d828d07d" providerId="LiveId" clId="{3799AE8D-9D70-4DE2-A42C-DB20DC597CEC}" dt="2020-09-29T08:43:51.410" v="675" actId="6549"/>
        <pc:sldMkLst>
          <pc:docMk/>
          <pc:sldMk cId="3031602097" sldId="293"/>
        </pc:sldMkLst>
        <pc:spChg chg="mod">
          <ac:chgData name="Oliwia Winiewska" userId="470504c3d828d07d" providerId="LiveId" clId="{3799AE8D-9D70-4DE2-A42C-DB20DC597CEC}" dt="2020-09-29T08:43:51.410" v="675" actId="6549"/>
          <ac:spMkLst>
            <pc:docMk/>
            <pc:sldMk cId="3031602097" sldId="293"/>
            <ac:spMk id="3" creationId="{BC893A5B-7666-4CA7-B020-0E39228B53B8}"/>
          </ac:spMkLst>
        </pc:spChg>
      </pc:sldChg>
      <pc:sldChg chg="modSp mod">
        <pc:chgData name="Oliwia Winiewska" userId="470504c3d828d07d" providerId="LiveId" clId="{3799AE8D-9D70-4DE2-A42C-DB20DC597CEC}" dt="2020-09-23T11:43:02.732" v="349" actId="20577"/>
        <pc:sldMkLst>
          <pc:docMk/>
          <pc:sldMk cId="4231704193" sldId="297"/>
        </pc:sldMkLst>
        <pc:spChg chg="mod">
          <ac:chgData name="Oliwia Winiewska" userId="470504c3d828d07d" providerId="LiveId" clId="{3799AE8D-9D70-4DE2-A42C-DB20DC597CEC}" dt="2020-09-23T11:43:02.732" v="349" actId="20577"/>
          <ac:spMkLst>
            <pc:docMk/>
            <pc:sldMk cId="4231704193" sldId="297"/>
            <ac:spMk id="3" creationId="{68250447-6B8B-421D-BA29-CC4EB9B2FB04}"/>
          </ac:spMkLst>
        </pc:spChg>
      </pc:sldChg>
      <pc:sldChg chg="modSp del mod">
        <pc:chgData name="Oliwia Winiewska" userId="470504c3d828d07d" providerId="LiveId" clId="{3799AE8D-9D70-4DE2-A42C-DB20DC597CEC}" dt="2020-09-29T08:47:59.439" v="677" actId="2696"/>
        <pc:sldMkLst>
          <pc:docMk/>
          <pc:sldMk cId="1247570826" sldId="302"/>
        </pc:sldMkLst>
        <pc:spChg chg="mod">
          <ac:chgData name="Oliwia Winiewska" userId="470504c3d828d07d" providerId="LiveId" clId="{3799AE8D-9D70-4DE2-A42C-DB20DC597CEC}" dt="2020-09-29T08:47:03.731" v="676" actId="6549"/>
          <ac:spMkLst>
            <pc:docMk/>
            <pc:sldMk cId="1247570826" sldId="302"/>
            <ac:spMk id="3" creationId="{E3AA43F1-B166-45CD-BE76-ABA50E4C69E9}"/>
          </ac:spMkLst>
        </pc:spChg>
      </pc:sldChg>
      <pc:sldChg chg="modSp mod">
        <pc:chgData name="Oliwia Winiewska" userId="470504c3d828d07d" providerId="LiveId" clId="{3799AE8D-9D70-4DE2-A42C-DB20DC597CEC}" dt="2020-09-29T08:49:37.206" v="708" actId="20577"/>
        <pc:sldMkLst>
          <pc:docMk/>
          <pc:sldMk cId="697589823" sldId="307"/>
        </pc:sldMkLst>
        <pc:spChg chg="mod">
          <ac:chgData name="Oliwia Winiewska" userId="470504c3d828d07d" providerId="LiveId" clId="{3799AE8D-9D70-4DE2-A42C-DB20DC597CEC}" dt="2020-09-29T08:49:37.206" v="708" actId="20577"/>
          <ac:spMkLst>
            <pc:docMk/>
            <pc:sldMk cId="697589823" sldId="307"/>
            <ac:spMk id="3" creationId="{6D21AD03-3B5A-4B8E-9C48-0E05E0740C9D}"/>
          </ac:spMkLst>
        </pc:spChg>
      </pc:sldChg>
      <pc:sldChg chg="modSp mod">
        <pc:chgData name="Oliwia Winiewska" userId="470504c3d828d07d" providerId="LiveId" clId="{3799AE8D-9D70-4DE2-A42C-DB20DC597CEC}" dt="2020-09-29T08:53:08.012" v="726" actId="6549"/>
        <pc:sldMkLst>
          <pc:docMk/>
          <pc:sldMk cId="3288243951" sldId="311"/>
        </pc:sldMkLst>
        <pc:spChg chg="mod">
          <ac:chgData name="Oliwia Winiewska" userId="470504c3d828d07d" providerId="LiveId" clId="{3799AE8D-9D70-4DE2-A42C-DB20DC597CEC}" dt="2020-09-29T08:53:08.012" v="726" actId="6549"/>
          <ac:spMkLst>
            <pc:docMk/>
            <pc:sldMk cId="3288243951" sldId="311"/>
            <ac:spMk id="2" creationId="{AED9E0A7-DDA6-4169-8671-678FCB55F4C1}"/>
          </ac:spMkLst>
        </pc:spChg>
      </pc:sldChg>
      <pc:sldChg chg="new del">
        <pc:chgData name="Oliwia Winiewska" userId="470504c3d828d07d" providerId="LiveId" clId="{3799AE8D-9D70-4DE2-A42C-DB20DC597CEC}" dt="2020-09-29T08:11:55.851" v="353" actId="680"/>
        <pc:sldMkLst>
          <pc:docMk/>
          <pc:sldMk cId="2786152433" sldId="312"/>
        </pc:sldMkLst>
      </pc:sldChg>
      <pc:sldChg chg="new del">
        <pc:chgData name="Oliwia Winiewska" userId="470504c3d828d07d" providerId="LiveId" clId="{3799AE8D-9D70-4DE2-A42C-DB20DC597CEC}" dt="2020-09-29T08:12:02.203" v="355" actId="680"/>
        <pc:sldMkLst>
          <pc:docMk/>
          <pc:sldMk cId="4181284680" sldId="312"/>
        </pc:sldMkLst>
      </pc:sldChg>
      <pc:sldChg chg="new del">
        <pc:chgData name="Oliwia Winiewska" userId="470504c3d828d07d" providerId="LiveId" clId="{3799AE8D-9D70-4DE2-A42C-DB20DC597CEC}" dt="2020-09-29T08:11:55.141" v="352" actId="680"/>
        <pc:sldMkLst>
          <pc:docMk/>
          <pc:sldMk cId="1585862926" sldId="313"/>
        </pc:sldMkLst>
      </pc:sldChg>
    </pc:docChg>
  </pc:docChgLst>
  <pc:docChgLst>
    <pc:chgData name="Oliwia Winiewska" userId="470504c3d828d07d" providerId="LiveId" clId="{E7EE57F4-EB84-43B4-B19F-5E1EB85C773A}"/>
    <pc:docChg chg="custSel delSld modSld">
      <pc:chgData name="Oliwia Winiewska" userId="470504c3d828d07d" providerId="LiveId" clId="{E7EE57F4-EB84-43B4-B19F-5E1EB85C773A}" dt="2020-09-13T21:57:52.444" v="866" actId="27636"/>
      <pc:docMkLst>
        <pc:docMk/>
      </pc:docMkLst>
      <pc:sldChg chg="modSp mod">
        <pc:chgData name="Oliwia Winiewska" userId="470504c3d828d07d" providerId="LiveId" clId="{E7EE57F4-EB84-43B4-B19F-5E1EB85C773A}" dt="2020-09-13T21:57:52.444" v="866" actId="27636"/>
        <pc:sldMkLst>
          <pc:docMk/>
          <pc:sldMk cId="846927875" sldId="256"/>
        </pc:sldMkLst>
        <pc:spChg chg="mod">
          <ac:chgData name="Oliwia Winiewska" userId="470504c3d828d07d" providerId="LiveId" clId="{E7EE57F4-EB84-43B4-B19F-5E1EB85C773A}" dt="2020-09-13T21:57:52.444" v="866" actId="27636"/>
          <ac:spMkLst>
            <pc:docMk/>
            <pc:sldMk cId="846927875" sldId="256"/>
            <ac:spMk id="3" creationId="{55A9C9F1-215B-4D18-A693-072ECD744D58}"/>
          </ac:spMkLst>
        </pc:spChg>
      </pc:sldChg>
      <pc:sldChg chg="del">
        <pc:chgData name="Oliwia Winiewska" userId="470504c3d828d07d" providerId="LiveId" clId="{E7EE57F4-EB84-43B4-B19F-5E1EB85C773A}" dt="2020-09-13T21:40:48.292" v="1" actId="2696"/>
        <pc:sldMkLst>
          <pc:docMk/>
          <pc:sldMk cId="144547779" sldId="269"/>
        </pc:sldMkLst>
      </pc:sldChg>
      <pc:sldChg chg="del">
        <pc:chgData name="Oliwia Winiewska" userId="470504c3d828d07d" providerId="LiveId" clId="{E7EE57F4-EB84-43B4-B19F-5E1EB85C773A}" dt="2020-09-13T21:41:09.393" v="2" actId="2696"/>
        <pc:sldMkLst>
          <pc:docMk/>
          <pc:sldMk cId="542297849" sldId="270"/>
        </pc:sldMkLst>
      </pc:sldChg>
      <pc:sldChg chg="del">
        <pc:chgData name="Oliwia Winiewska" userId="470504c3d828d07d" providerId="LiveId" clId="{E7EE57F4-EB84-43B4-B19F-5E1EB85C773A}" dt="2020-09-13T21:41:30.494" v="3" actId="2696"/>
        <pc:sldMkLst>
          <pc:docMk/>
          <pc:sldMk cId="3537122088" sldId="271"/>
        </pc:sldMkLst>
      </pc:sldChg>
      <pc:sldChg chg="modSp mod">
        <pc:chgData name="Oliwia Winiewska" userId="470504c3d828d07d" providerId="LiveId" clId="{E7EE57F4-EB84-43B4-B19F-5E1EB85C773A}" dt="2020-09-13T21:43:31.948" v="254" actId="20577"/>
        <pc:sldMkLst>
          <pc:docMk/>
          <pc:sldMk cId="2033050478" sldId="275"/>
        </pc:sldMkLst>
        <pc:spChg chg="mod">
          <ac:chgData name="Oliwia Winiewska" userId="470504c3d828d07d" providerId="LiveId" clId="{E7EE57F4-EB84-43B4-B19F-5E1EB85C773A}" dt="2020-09-13T21:43:31.948" v="254" actId="20577"/>
          <ac:spMkLst>
            <pc:docMk/>
            <pc:sldMk cId="2033050478" sldId="275"/>
            <ac:spMk id="3" creationId="{6EA30F9B-636B-4AB4-9A19-C8984818CE9D}"/>
          </ac:spMkLst>
        </pc:spChg>
      </pc:sldChg>
      <pc:sldChg chg="del">
        <pc:chgData name="Oliwia Winiewska" userId="470504c3d828d07d" providerId="LiveId" clId="{E7EE57F4-EB84-43B4-B19F-5E1EB85C773A}" dt="2020-09-13T21:39:04.230" v="0" actId="2696"/>
        <pc:sldMkLst>
          <pc:docMk/>
          <pc:sldMk cId="1585391057" sldId="276"/>
        </pc:sldMkLst>
      </pc:sldChg>
      <pc:sldChg chg="del">
        <pc:chgData name="Oliwia Winiewska" userId="470504c3d828d07d" providerId="LiveId" clId="{E7EE57F4-EB84-43B4-B19F-5E1EB85C773A}" dt="2020-09-13T21:43:59.511" v="255" actId="2696"/>
        <pc:sldMkLst>
          <pc:docMk/>
          <pc:sldMk cId="1646295238" sldId="277"/>
        </pc:sldMkLst>
      </pc:sldChg>
      <pc:sldChg chg="del">
        <pc:chgData name="Oliwia Winiewska" userId="470504c3d828d07d" providerId="LiveId" clId="{E7EE57F4-EB84-43B4-B19F-5E1EB85C773A}" dt="2020-09-13T21:44:30.467" v="256" actId="2696"/>
        <pc:sldMkLst>
          <pc:docMk/>
          <pc:sldMk cId="2210257390" sldId="280"/>
        </pc:sldMkLst>
      </pc:sldChg>
      <pc:sldChg chg="modSp mod">
        <pc:chgData name="Oliwia Winiewska" userId="470504c3d828d07d" providerId="LiveId" clId="{E7EE57F4-EB84-43B4-B19F-5E1EB85C773A}" dt="2020-09-13T21:42:38.847" v="67" actId="20577"/>
        <pc:sldMkLst>
          <pc:docMk/>
          <pc:sldMk cId="2880143353" sldId="282"/>
        </pc:sldMkLst>
        <pc:spChg chg="mod">
          <ac:chgData name="Oliwia Winiewska" userId="470504c3d828d07d" providerId="LiveId" clId="{E7EE57F4-EB84-43B4-B19F-5E1EB85C773A}" dt="2020-09-13T21:42:38.847" v="67" actId="20577"/>
          <ac:spMkLst>
            <pc:docMk/>
            <pc:sldMk cId="2880143353" sldId="282"/>
            <ac:spMk id="3" creationId="{7841DF54-508E-48A1-A623-5BC0CDB207D9}"/>
          </ac:spMkLst>
        </pc:spChg>
      </pc:sldChg>
      <pc:sldChg chg="del">
        <pc:chgData name="Oliwia Winiewska" userId="470504c3d828d07d" providerId="LiveId" clId="{E7EE57F4-EB84-43B4-B19F-5E1EB85C773A}" dt="2020-09-13T21:45:21.934" v="257" actId="2696"/>
        <pc:sldMkLst>
          <pc:docMk/>
          <pc:sldMk cId="2407965866" sldId="284"/>
        </pc:sldMkLst>
      </pc:sldChg>
      <pc:sldChg chg="del">
        <pc:chgData name="Oliwia Winiewska" userId="470504c3d828d07d" providerId="LiveId" clId="{E7EE57F4-EB84-43B4-B19F-5E1EB85C773A}" dt="2020-09-13T21:45:29.739" v="258" actId="2696"/>
        <pc:sldMkLst>
          <pc:docMk/>
          <pc:sldMk cId="373860464" sldId="285"/>
        </pc:sldMkLst>
      </pc:sldChg>
      <pc:sldChg chg="del">
        <pc:chgData name="Oliwia Winiewska" userId="470504c3d828d07d" providerId="LiveId" clId="{E7EE57F4-EB84-43B4-B19F-5E1EB85C773A}" dt="2020-09-13T21:45:35.262" v="259" actId="2696"/>
        <pc:sldMkLst>
          <pc:docMk/>
          <pc:sldMk cId="2742599332" sldId="286"/>
        </pc:sldMkLst>
      </pc:sldChg>
      <pc:sldChg chg="del">
        <pc:chgData name="Oliwia Winiewska" userId="470504c3d828d07d" providerId="LiveId" clId="{E7EE57F4-EB84-43B4-B19F-5E1EB85C773A}" dt="2020-09-13T21:46:06.161" v="260" actId="2696"/>
        <pc:sldMkLst>
          <pc:docMk/>
          <pc:sldMk cId="2842721115" sldId="288"/>
        </pc:sldMkLst>
      </pc:sldChg>
      <pc:sldChg chg="del">
        <pc:chgData name="Oliwia Winiewska" userId="470504c3d828d07d" providerId="LiveId" clId="{E7EE57F4-EB84-43B4-B19F-5E1EB85C773A}" dt="2020-09-13T21:46:14.684" v="261" actId="2696"/>
        <pc:sldMkLst>
          <pc:docMk/>
          <pc:sldMk cId="945675529" sldId="289"/>
        </pc:sldMkLst>
      </pc:sldChg>
      <pc:sldChg chg="del">
        <pc:chgData name="Oliwia Winiewska" userId="470504c3d828d07d" providerId="LiveId" clId="{E7EE57F4-EB84-43B4-B19F-5E1EB85C773A}" dt="2020-09-13T21:46:46.051" v="262" actId="2696"/>
        <pc:sldMkLst>
          <pc:docMk/>
          <pc:sldMk cId="1304525182" sldId="292"/>
        </pc:sldMkLst>
      </pc:sldChg>
      <pc:sldChg chg="del">
        <pc:chgData name="Oliwia Winiewska" userId="470504c3d828d07d" providerId="LiveId" clId="{E7EE57F4-EB84-43B4-B19F-5E1EB85C773A}" dt="2020-09-13T21:47:47.994" v="263" actId="2696"/>
        <pc:sldMkLst>
          <pc:docMk/>
          <pc:sldMk cId="1228314819" sldId="296"/>
        </pc:sldMkLst>
      </pc:sldChg>
      <pc:sldChg chg="modSp mod">
        <pc:chgData name="Oliwia Winiewska" userId="470504c3d828d07d" providerId="LiveId" clId="{E7EE57F4-EB84-43B4-B19F-5E1EB85C773A}" dt="2020-09-13T21:48:09.412" v="264" actId="20577"/>
        <pc:sldMkLst>
          <pc:docMk/>
          <pc:sldMk cId="2646567869" sldId="298"/>
        </pc:sldMkLst>
        <pc:spChg chg="mod">
          <ac:chgData name="Oliwia Winiewska" userId="470504c3d828d07d" providerId="LiveId" clId="{E7EE57F4-EB84-43B4-B19F-5E1EB85C773A}" dt="2020-09-13T21:48:09.412" v="264" actId="20577"/>
          <ac:spMkLst>
            <pc:docMk/>
            <pc:sldMk cId="2646567869" sldId="298"/>
            <ac:spMk id="3" creationId="{E0D1E50E-D662-44D8-8751-1AC88233D757}"/>
          </ac:spMkLst>
        </pc:spChg>
      </pc:sldChg>
      <pc:sldChg chg="modSp mod">
        <pc:chgData name="Oliwia Winiewska" userId="470504c3d828d07d" providerId="LiveId" clId="{E7EE57F4-EB84-43B4-B19F-5E1EB85C773A}" dt="2020-09-13T21:48:45.353" v="544" actId="20577"/>
        <pc:sldMkLst>
          <pc:docMk/>
          <pc:sldMk cId="3073871152" sldId="299"/>
        </pc:sldMkLst>
        <pc:spChg chg="mod">
          <ac:chgData name="Oliwia Winiewska" userId="470504c3d828d07d" providerId="LiveId" clId="{E7EE57F4-EB84-43B4-B19F-5E1EB85C773A}" dt="2020-09-13T21:48:45.353" v="544" actId="20577"/>
          <ac:spMkLst>
            <pc:docMk/>
            <pc:sldMk cId="3073871152" sldId="299"/>
            <ac:spMk id="3" creationId="{91AEBE5D-3989-400E-8103-F13BF9C9419D}"/>
          </ac:spMkLst>
        </pc:spChg>
      </pc:sldChg>
      <pc:sldChg chg="modSp mod">
        <pc:chgData name="Oliwia Winiewska" userId="470504c3d828d07d" providerId="LiveId" clId="{E7EE57F4-EB84-43B4-B19F-5E1EB85C773A}" dt="2020-09-13T21:50:42.874" v="547" actId="207"/>
        <pc:sldMkLst>
          <pc:docMk/>
          <pc:sldMk cId="1320398252" sldId="306"/>
        </pc:sldMkLst>
        <pc:spChg chg="mod">
          <ac:chgData name="Oliwia Winiewska" userId="470504c3d828d07d" providerId="LiveId" clId="{E7EE57F4-EB84-43B4-B19F-5E1EB85C773A}" dt="2020-09-13T21:50:42.874" v="547" actId="207"/>
          <ac:spMkLst>
            <pc:docMk/>
            <pc:sldMk cId="1320398252" sldId="306"/>
            <ac:spMk id="3" creationId="{5018F957-F851-4A25-8EB0-1C3FF2DEB85B}"/>
          </ac:spMkLst>
        </pc:spChg>
      </pc:sldChg>
      <pc:sldChg chg="modSp mod">
        <pc:chgData name="Oliwia Winiewska" userId="470504c3d828d07d" providerId="LiveId" clId="{E7EE57F4-EB84-43B4-B19F-5E1EB85C773A}" dt="2020-09-13T21:57:00.995" v="864" actId="20577"/>
        <pc:sldMkLst>
          <pc:docMk/>
          <pc:sldMk cId="3288243951" sldId="311"/>
        </pc:sldMkLst>
        <pc:spChg chg="mod">
          <ac:chgData name="Oliwia Winiewska" userId="470504c3d828d07d" providerId="LiveId" clId="{E7EE57F4-EB84-43B4-B19F-5E1EB85C773A}" dt="2020-09-13T21:57:00.995" v="864" actId="20577"/>
          <ac:spMkLst>
            <pc:docMk/>
            <pc:sldMk cId="3288243951" sldId="311"/>
            <ac:spMk id="3" creationId="{A2E668EC-EE73-4B72-988D-95A431D9522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3T13:42:02.61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8CEC5-117F-4380-90E5-D901E0F25B9D}" type="datetimeFigureOut">
              <a:rPr lang="pl-PL" smtClean="0"/>
              <a:t>29.09.2020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7A52E-99A2-4D09-B615-09FD4E2FD6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4084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A7A52E-99A2-4D09-B615-09FD4E2FD6EC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287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16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27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6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79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74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52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3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5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0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979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jeppk.pl/kalkulator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cument/16789274?unitId=art(3)&amp;cm=DOCUM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0240EF-0E29-44E9-99DE-C72C08460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78" y="457200"/>
            <a:ext cx="5961822" cy="3779995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3600" dirty="0"/>
              <a:t>PPK</a:t>
            </a:r>
            <a:br>
              <a:rPr lang="pl-PL" sz="3600" dirty="0"/>
            </a:br>
            <a:r>
              <a:rPr lang="pl-PL" sz="3600" dirty="0"/>
              <a:t>PRACOWNICZE PLANY KAPITAŁOWE</a:t>
            </a:r>
            <a:br>
              <a:rPr lang="pl-PL" sz="3600" dirty="0"/>
            </a:b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5A9C9F1-215B-4D18-A693-072ECD744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3183875"/>
            <a:ext cx="3511233" cy="2974553"/>
          </a:xfrm>
        </p:spPr>
        <p:txBody>
          <a:bodyPr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pl-PL" sz="1700" dirty="0"/>
              <a:t>Czyniąc zadość obowiązkowi określonemu w Ustawie o PPK , przedstawiamy Państwu informacje w zakresie pracowniczych planów kapitałowych .</a:t>
            </a:r>
          </a:p>
          <a:p>
            <a:pPr>
              <a:lnSpc>
                <a:spcPct val="100000"/>
              </a:lnSpc>
            </a:pPr>
            <a:endParaRPr lang="pl-PL" sz="1700" dirty="0"/>
          </a:p>
          <a:p>
            <a:pPr>
              <a:lnSpc>
                <a:spcPct val="100000"/>
              </a:lnSpc>
            </a:pPr>
            <a:endParaRPr lang="pl-PL" sz="1700" dirty="0"/>
          </a:p>
          <a:p>
            <a:pPr>
              <a:lnSpc>
                <a:spcPct val="100000"/>
              </a:lnSpc>
            </a:pPr>
            <a:endParaRPr lang="pl-PL" sz="1700" dirty="0"/>
          </a:p>
          <a:p>
            <a:pPr>
              <a:lnSpc>
                <a:spcPct val="100000"/>
              </a:lnSpc>
            </a:pPr>
            <a:r>
              <a:rPr lang="pl-PL" sz="1700" dirty="0"/>
              <a:t>Sporządzający: </a:t>
            </a:r>
          </a:p>
          <a:p>
            <a:pPr>
              <a:lnSpc>
                <a:spcPct val="100000"/>
              </a:lnSpc>
            </a:pPr>
            <a:r>
              <a:rPr lang="pl-PL" sz="1700" dirty="0"/>
              <a:t>Edyta </a:t>
            </a:r>
            <a:r>
              <a:rPr lang="pl-PL" sz="1700" dirty="0" err="1"/>
              <a:t>komoszyńska-winiewska</a:t>
            </a:r>
            <a:endParaRPr lang="pl-PL" sz="17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3" descr="Obraz zawierający pomieszczenie, stół&#10;&#10;Opis wygenerowany automatycznie">
            <a:extLst>
              <a:ext uri="{FF2B5EF4-FFF2-40B4-BE49-F238E27FC236}">
                <a16:creationId xmlns:a16="http://schemas.microsoft.com/office/drawing/2014/main" id="{1EA592AA-974A-44F6-856F-F34E35C6D5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09" r="-1" b="4507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27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C120598-B30F-47C0-A974-C59D43F3C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Kto nie podlega przepisom Ustawy o PPK?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1B2979-FED1-4920-85BC-E043F9603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 fontScale="77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ea typeface="MS Mincho"/>
              </a:rPr>
              <a:t>Zgodnie z art. 13 ust. 1 oraz art. 133 ust. 1 ustawy o PPK przepisów ustawy </a:t>
            </a:r>
            <a:r>
              <a:rPr lang="pl-PL" sz="2000" b="1" u="sng" dirty="0">
                <a:solidFill>
                  <a:schemeClr val="tx1"/>
                </a:solidFill>
                <a:ea typeface="MS Mincho"/>
              </a:rPr>
              <a:t>nie stosuje się do:</a:t>
            </a: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457200" indent="-457200">
              <a:spcAft>
                <a:spcPts val="0"/>
              </a:spcAft>
              <a:buAutoNum type="arabicPeriod"/>
            </a:pPr>
            <a:r>
              <a:rPr lang="pl-PL" sz="2000" b="1" u="sng" dirty="0" err="1">
                <a:solidFill>
                  <a:schemeClr val="tx1"/>
                </a:solidFill>
                <a:ea typeface="MS Mincho"/>
              </a:rPr>
              <a:t>mikroprzedsiębiorcy</a:t>
            </a:r>
            <a:r>
              <a:rPr lang="pl-PL" sz="2000" b="1" dirty="0">
                <a:solidFill>
                  <a:schemeClr val="tx1"/>
                </a:solidFill>
                <a:ea typeface="MS Mincho"/>
              </a:rPr>
              <a:t>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jeżeli wszystkie osoby zatrudnione złożą mu deklarację rezygnacji                                          z dokonywania wpłat do PPK</a:t>
            </a:r>
          </a:p>
          <a:p>
            <a:pPr marL="0" indent="0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457200" indent="-457200">
              <a:spcAft>
                <a:spcPts val="0"/>
              </a:spcAft>
              <a:buAutoNum type="arabicPeriod" startAt="2"/>
            </a:pPr>
            <a:r>
              <a:rPr lang="pl-PL" sz="2000" b="1" u="sng" dirty="0">
                <a:solidFill>
                  <a:schemeClr val="tx1"/>
                </a:solidFill>
                <a:ea typeface="MS Mincho"/>
              </a:rPr>
              <a:t>osoby fizycznej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ea typeface="MS Mincho"/>
              </a:rPr>
              <a:t> 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która zatrudnia, w zakresie niezwiązanym z jej działalnością     gospodarczą, osobę fizyczną, w zakresie niezwiązanym z działalnością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gospodarczą tej osoby;</a:t>
            </a:r>
          </a:p>
          <a:p>
            <a:pPr marL="0" indent="0">
              <a:spcAft>
                <a:spcPts val="0"/>
              </a:spcAft>
              <a:buNone/>
            </a:pPr>
            <a:endParaRPr lang="pl-PL" sz="2000" b="1" dirty="0">
              <a:solidFill>
                <a:schemeClr val="tx1"/>
              </a:solidFill>
              <a:ea typeface="MS Mincho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ea typeface="MS Mincho"/>
              </a:rPr>
              <a:t> 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Osoby prowadzące jednoosobową działalność gospodarczą    tzw.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(samozatrudnieni), które nie zatrudniają pracowników, są wyłączone spod obowiązywania ustawy, jeśli jednak będą podmiotami zatrudniającymi  w rozumieniu art. 2 ust. 1 pkt 21 ustawy o PPK  wówczas, to ich także obejmie obowiązek utworzenia PPK dla pracowników.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25375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4E3D0A-CEBE-4F91-B21A-0A449BA5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pPr algn="ctr"/>
            <a:r>
              <a:rPr lang="pl-PL" sz="4000" dirty="0">
                <a:solidFill>
                  <a:schemeClr val="accent1"/>
                </a:solidFill>
              </a:rPr>
              <a:t>Do czego w </a:t>
            </a:r>
            <a:r>
              <a:rPr lang="pl-PL" sz="4000" dirty="0" err="1">
                <a:solidFill>
                  <a:schemeClr val="accent1"/>
                </a:solidFill>
              </a:rPr>
              <a:t>ppk</a:t>
            </a:r>
            <a:r>
              <a:rPr lang="pl-PL" sz="4000" dirty="0">
                <a:solidFill>
                  <a:schemeClr val="accent1"/>
                </a:solidFill>
              </a:rPr>
              <a:t>  zobowiązany został pracodawca?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17A765-BE51-4611-9565-72CFCF116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Uwzględnienia kosztu PPK w planach finansowych – W samorządach w Budżetach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 Poinformowania pracowników o PPK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Wyboru odpowiedniej instytucji PPK, która utworzy rachunki PPK dla pracowników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Podpisania z wybraną instytucją finansową umowy o zarządzanie PPK, a także umowy o prowadzanie PPK, w imieniu i na rzecz osób zatrudnionych.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 Terminowego i prawidłowego obliczania i przekazywanie wpłat do wybranej      instytucji finansowej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Gromadzenia i archiwizacji dokumentacji dotyczącej PPK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Dostosowania systemu kadrowo-płacowego do PPK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b="1" dirty="0">
                <a:ea typeface="MS Mincho"/>
              </a:rPr>
              <a:t>przekazywania pracownikom oraz wybranej instytucji finansowej informacji     związanych z utworzonymi PPK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538492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03430E8-3503-4B25-9663-35D556340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Koszty </a:t>
            </a:r>
            <a:r>
              <a:rPr lang="pl-PL" sz="4000" dirty="0" err="1">
                <a:solidFill>
                  <a:schemeClr val="accent1"/>
                </a:solidFill>
              </a:rPr>
              <a:t>ppk</a:t>
            </a:r>
            <a:r>
              <a:rPr lang="pl-PL" sz="40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289A3C-D4FD-472B-91EC-F40619AD1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28" y="1124998"/>
            <a:ext cx="7264906" cy="46080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Jednym z głównych kosztów po stronie podmiotu zatrudniającego będą składki uiszczane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na konto uczestnika PPK: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3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Składka podstawowa    </a:t>
            </a:r>
            <a:r>
              <a:rPr lang="pl-PL" sz="2900" dirty="0">
                <a:solidFill>
                  <a:schemeClr val="tx1"/>
                </a:solidFill>
                <a:ea typeface="MS Mincho"/>
              </a:rPr>
              <a:t>1,5%</a:t>
            </a:r>
            <a:r>
              <a:rPr lang="pl-PL" sz="2300" dirty="0">
                <a:solidFill>
                  <a:schemeClr val="tx1"/>
                </a:solidFill>
                <a:ea typeface="MS Mincho"/>
              </a:rPr>
              <a:t> wynagrodzenia pracownika         </a:t>
            </a:r>
            <a:r>
              <a:rPr lang="pl-PL" sz="2300" b="1" dirty="0">
                <a:solidFill>
                  <a:schemeClr val="tx1"/>
                </a:solidFill>
                <a:ea typeface="MS Mincho"/>
              </a:rPr>
              <a:t>składka jest obowiązkowa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Składka dodatkowa      </a:t>
            </a:r>
            <a:r>
              <a:rPr lang="pl-PL" sz="2900" dirty="0">
                <a:solidFill>
                  <a:schemeClr val="tx1"/>
                </a:solidFill>
                <a:ea typeface="MS Mincho"/>
              </a:rPr>
              <a:t>do 2,5% </a:t>
            </a:r>
            <a:r>
              <a:rPr lang="pl-PL" sz="2300" dirty="0">
                <a:solidFill>
                  <a:schemeClr val="tx1"/>
                </a:solidFill>
                <a:ea typeface="MS Mincho"/>
              </a:rPr>
              <a:t>wynagrodzenia pracownika    </a:t>
            </a:r>
            <a:r>
              <a:rPr lang="pl-PL" sz="2300" b="1" dirty="0">
                <a:solidFill>
                  <a:schemeClr val="tx1"/>
                </a:solidFill>
                <a:ea typeface="MS Mincho"/>
              </a:rPr>
              <a:t>składka jest dobrowolna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3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Wpłaty te: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               - nie będą wliczane do wynagrodzenia stanowiącego podstawę ustalenia wysokości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                 składek na ubezpieczenia emerytalne i rentowe,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               - oraz będą mogły zostać zaliczone do kosztów uzyskania przychodu,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Podmiot zatrudniający powinien ponadto uwzględnić: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               - m.in. koszty związane </a:t>
            </a:r>
            <a:r>
              <a:rPr lang="pl-PL" sz="2300" b="1" dirty="0">
                <a:solidFill>
                  <a:schemeClr val="tx1"/>
                </a:solidFill>
                <a:ea typeface="MS Mincho"/>
              </a:rPr>
              <a:t>z modernizacją systemów kadrowo-płacowych</a:t>
            </a:r>
            <a:r>
              <a:rPr lang="pl-PL" sz="2300" dirty="0">
                <a:solidFill>
                  <a:schemeClr val="tx1"/>
                </a:solidFill>
                <a:ea typeface="MS Mincho"/>
              </a:rPr>
              <a:t>, dzięki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300" dirty="0">
                <a:solidFill>
                  <a:schemeClr val="tx1"/>
                </a:solidFill>
                <a:ea typeface="MS Mincho"/>
              </a:rPr>
              <a:t>                 którym możliwe będzie realizowanie zadań pracodawcy określonych w ustawie.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900" dirty="0"/>
              <a:t>A zatem wszystkie koszty związane z wdrożeniem systemu PPK w organizacji oraz koszty składek po stronie podmiotu zatrudniającego , muszą zostać zabezpieczone w budżecie!</a:t>
            </a:r>
          </a:p>
        </p:txBody>
      </p:sp>
    </p:spTree>
    <p:extLst>
      <p:ext uri="{BB962C8B-B14F-4D97-AF65-F5344CB8AC3E}">
        <p14:creationId xmlns:p14="http://schemas.microsoft.com/office/powerpoint/2010/main" val="25876395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7CD3C9C-FE1F-4C7E-92B3-B5393AB23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Obowiązki w zakresie informacji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86F6D6-FF7F-48CE-82D2-6994A2600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2232" y="1124998"/>
            <a:ext cx="7118602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Przed zawarciem umowy o prowadzenie PPK podmiot zatrudniający informuje osoby zatrudnione o warunkach uczestnictwa w PPK , obowiązkach i uprawnieniach podmiotu zatrudniającego i osoby zatrudnionej związanych z uczestnictwem w . 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03818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759C319-9F24-4701-AC96-9730B9DA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Umowa o zarządzanie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A30F9B-636B-4AB4-9A19-C8984818C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608" y="1124998"/>
            <a:ext cx="7539226" cy="46080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zatrudniający, w porozumieniu z zakładową organizacją związkową działającą w tym podmiocie zatrudniającym, a w przypadku braku organizacji – z reprezentacją osób zatrudnionych wyłonioną w trybie przyjętym w danym podmiocie zatrudniającym - wybiera instytucję finansową, z którą zostanie zawarta umowa o zarządzanie PPK.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Wyboru  Instytucji Finansowej, dokonuje się -uwzględniając :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oceny proponowanych przez instytucje finansowe warunków zarządzania środkami       gromadzonymi w PPK jak też  efektywności w zarządzaniu aktywami tych instytucji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posiadanie przez instytucje  doświadczenia w zarządzaniu funduszami inwestycyjnymi       lub funduszami emerytalnymi</a:t>
            </a:r>
          </a:p>
          <a:p>
            <a:pPr algn="just">
              <a:spcAft>
                <a:spcPts val="0"/>
              </a:spcAft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interes osób zatrudnionych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33050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259CF3-32A4-4208-B363-DD5E03813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3451312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Jaki podmiot  może oferować zarządzanie środkami </a:t>
            </a:r>
            <a:r>
              <a:rPr lang="pl-PL" sz="2800" dirty="0" err="1">
                <a:solidFill>
                  <a:schemeClr val="accent1"/>
                </a:solidFill>
              </a:rPr>
              <a:t>ppk</a:t>
            </a:r>
            <a:r>
              <a:rPr lang="pl-PL" sz="2800" dirty="0">
                <a:solidFill>
                  <a:schemeClr val="accent1"/>
                </a:solidFill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1F03A-9059-49BA-A20C-797E4CD76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505" y="1124998"/>
            <a:ext cx="7228329" cy="4608003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l-PL" sz="2000" b="1" u="sng" dirty="0">
                <a:solidFill>
                  <a:schemeClr val="tx1"/>
                </a:solidFill>
                <a:ea typeface="MS Mincho"/>
              </a:rPr>
              <a:t>fundusz inwestycyjny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zarządzany przez towarzystwo funduszy inwestycyjnych (TFI),   </a:t>
            </a:r>
          </a:p>
          <a:p>
            <a:pPr marL="0" indent="0" algn="ctr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b="1" u="sng" dirty="0">
                <a:solidFill>
                  <a:schemeClr val="tx1"/>
                </a:solidFill>
                <a:ea typeface="MS Mincho"/>
              </a:rPr>
              <a:t>fundusz emerytalny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zarządzany przez powszechne towarzystwo emerytalne (PTE)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albo pracownicze towarzystwo emerytalne (</a:t>
            </a:r>
            <a:r>
              <a:rPr lang="pl-PL" sz="2000" dirty="0" err="1">
                <a:solidFill>
                  <a:schemeClr val="tx1"/>
                </a:solidFill>
                <a:ea typeface="MS Mincho"/>
              </a:rPr>
              <a:t>PrTE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), </a:t>
            </a:r>
          </a:p>
          <a:p>
            <a:pPr marL="0" indent="0" algn="ctr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b="1" u="sng" dirty="0">
                <a:solidFill>
                  <a:schemeClr val="tx1"/>
                </a:solidFill>
                <a:ea typeface="MS Mincho"/>
              </a:rPr>
              <a:t>zakład ubezpieczeń </a:t>
            </a:r>
          </a:p>
          <a:p>
            <a:pPr marL="0" indent="0" algn="ctr">
              <a:spcAft>
                <a:spcPts val="0"/>
              </a:spcAft>
              <a:buNone/>
            </a:pPr>
            <a:endParaRPr lang="pl-PL" sz="2000" b="1" u="sng" dirty="0">
              <a:solidFill>
                <a:schemeClr val="tx1"/>
              </a:solidFill>
              <a:ea typeface="MS Mincho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Wszystkie </a:t>
            </a:r>
            <a:r>
              <a:rPr lang="pl-PL" sz="2000" dirty="0" err="1">
                <a:solidFill>
                  <a:schemeClr val="tx1"/>
                </a:solidFill>
                <a:ea typeface="MS Mincho"/>
              </a:rPr>
              <a:t>ww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 zostały umieszczone  w ewidencji PPK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13828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59F65F-313F-4773-A6C3-5EC2EC3B1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Kiedy podpisać umowę o zarządzanie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82CA91-2BDF-42B8-B03C-77552620F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Umowę o zarządzanie środkami  w PPK podmiot zatrudniający podpisuje nie później niż na 10 dni roboczych przed dniem, w którym w stosunku do pierwszej osoby zatrudnionej jest obowiązany zawrzeć umowę o prowadzenie PPK- art. 16. ustawy o </a:t>
            </a:r>
            <a:r>
              <a:rPr lang="pl-PL" sz="2000" dirty="0" err="1">
                <a:solidFill>
                  <a:schemeClr val="tx1"/>
                </a:solidFill>
                <a:ea typeface="MS Mincho"/>
              </a:rPr>
              <a:t>ppk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ea typeface="MS Mincho"/>
              </a:rPr>
              <a:t>Umowa o zarządzanie PPK jest zawierana z instytucją finansową w postaci elektronicznej pozwalającej na utrwalenie jej treści na trwałym nośniku.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ea typeface="MS Mincho"/>
              </a:rPr>
              <a:t>Umowa o zarządzanie PPK podlega wpisowi do ewidencji PPK.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1800" b="1" dirty="0">
              <a:solidFill>
                <a:srgbClr val="0070C0"/>
              </a:solidFill>
              <a:effectLst/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51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FD61326-EA8B-4A61-808C-CD290B07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Umowa o prowadzenie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A3A333-8643-4021-8208-F50C21989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192" y="1124998"/>
            <a:ext cx="7438642" cy="46080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 zawiera umowę o prowadzenie PPK :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 imieniu i na rzecz osoby zatrudnionej po upływie trzeciego miesiąca zatrudnienia w    podmiocie zatrudniającym</a:t>
            </a:r>
          </a:p>
          <a:p>
            <a:pPr algn="just">
              <a:spcAft>
                <a:spcPts val="0"/>
              </a:spcAft>
              <a:buFontTx/>
              <a:buChar char="-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nie później niż do 10 dnia miesiąca następującego po miesiącu, w którym upłynął    termin 3 miesięcy zatrudnienia, chyba że osoba zatrudniona zadeklaruje przed upływem tego terminu   niedokonywanie wpłat do PPK, na podstawie deklaracji, złożonej w formie pisemnej   podmiotowi zatrudniającemu, albo przestanie być w stosunku do tego podmiotu zatrudniającego osobą zatrudnioną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Jeżeli podmiot zatrudniający nie dopełni obowiązku zawarcia umowy o prowadzenie PPK nie później niż do 10 dnia miesiąca następującego po miesiącu, w którym upłynął termin 3 miesięcy zatrudnienia,  przyjmuje się, że w pierwszym dniu po upływie tego terminu  z mocy prawa powstał stosunek prawny wynikający z umowy o prowadzenie PPK   pomiędzy osobą zatrudnioną a instytucjami finansowymi,  z którymi podmiot zatrudniający zawarł umowę o zarządzanie PPK. Umowę o prowadzenie PPK uważa się za zawartą na warunkach wynikających z umowy o zarządzanie PPK.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algn="just">
              <a:spcAft>
                <a:spcPts val="0"/>
              </a:spcAft>
              <a:buFontTx/>
              <a:buChar char="-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35890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BDC3BD-234B-4ACB-B2CD-C38D30FE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2800" dirty="0">
                <a:solidFill>
                  <a:schemeClr val="accent1"/>
                </a:solidFill>
              </a:rPr>
              <a:t>Obowiązki terminowe co umów o zarządzanie i prowadzenie </a:t>
            </a:r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BEA144F9-964E-46AF-B420-89F9230E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19127"/>
              </p:ext>
            </p:extLst>
          </p:nvPr>
        </p:nvGraphicFramePr>
        <p:xfrm>
          <a:off x="410966" y="1982912"/>
          <a:ext cx="11363219" cy="4726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7067">
                  <a:extLst>
                    <a:ext uri="{9D8B030D-6E8A-4147-A177-3AD203B41FA5}">
                      <a16:colId xmlns:a16="http://schemas.microsoft.com/office/drawing/2014/main" val="1998338454"/>
                    </a:ext>
                  </a:extLst>
                </a:gridCol>
                <a:gridCol w="1733710">
                  <a:extLst>
                    <a:ext uri="{9D8B030D-6E8A-4147-A177-3AD203B41FA5}">
                      <a16:colId xmlns:a16="http://schemas.microsoft.com/office/drawing/2014/main" val="2435098825"/>
                    </a:ext>
                  </a:extLst>
                </a:gridCol>
                <a:gridCol w="1357245">
                  <a:extLst>
                    <a:ext uri="{9D8B030D-6E8A-4147-A177-3AD203B41FA5}">
                      <a16:colId xmlns:a16="http://schemas.microsoft.com/office/drawing/2014/main" val="1990812626"/>
                    </a:ext>
                  </a:extLst>
                </a:gridCol>
                <a:gridCol w="1575197">
                  <a:extLst>
                    <a:ext uri="{9D8B030D-6E8A-4147-A177-3AD203B41FA5}">
                      <a16:colId xmlns:a16="http://schemas.microsoft.com/office/drawing/2014/main" val="3197407889"/>
                    </a:ext>
                  </a:extLst>
                </a:gridCol>
              </a:tblGrid>
              <a:tr h="104478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podmiot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Data stosowania ustawy o PPK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Termin zawarcia umowy o zarządzanie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bg1"/>
                          </a:solidFill>
                        </a:rPr>
                        <a:t>Termin zawarcia umowy o prowadzenie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428155"/>
                  </a:ext>
                </a:extLst>
              </a:tr>
              <a:tr h="1153887">
                <a:tc>
                  <a:txBody>
                    <a:bodyPr/>
                    <a:lstStyle/>
                    <a:p>
                      <a:r>
                        <a:rPr lang="pl-PL" sz="1400" dirty="0"/>
                        <a:t>Zatrudniający co najmniej 250 osób /wg stanu na 31.12.2018r.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lipca 2019r.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25.10.2019r.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12.11.2019R.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03339"/>
                  </a:ext>
                </a:extLst>
              </a:tr>
              <a:tr h="808864">
                <a:tc>
                  <a:txBody>
                    <a:bodyPr/>
                    <a:lstStyle/>
                    <a:p>
                      <a:r>
                        <a:rPr lang="pl-PL" sz="1400" dirty="0"/>
                        <a:t>Zatrudniający co najmniej 50 osób zatrudnionych według stanu na dzień 30.06.2019r.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stycznia 2020r.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Do 27.10.2020r.</a:t>
                      </a:r>
                    </a:p>
                    <a:p>
                      <a:pPr algn="ctr"/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10.11.2020R.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35686"/>
                  </a:ext>
                </a:extLst>
              </a:tr>
              <a:tr h="5729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Zatrudniający co najmniej 20 osób zatrudnionych według stanu na dzień 31.12.2019r.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lipca2020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27.10.2020r.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10.11.2020r.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025923"/>
                  </a:ext>
                </a:extLst>
              </a:tr>
              <a:tr h="5729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Jednostki sektora finansów publicznych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stycznia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26.03.2021r.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10.04.2021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503253"/>
                  </a:ext>
                </a:extLst>
              </a:tr>
              <a:tr h="57294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/>
                        <a:t>Pozostałe podmioty</a:t>
                      </a:r>
                    </a:p>
                    <a:p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 stycznia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23.04.2021r.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10.05.2021r.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721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851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B77ACE-ACFE-4496-B4C6-C458635AE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2381463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Wpłaty składek do instytucji finansowej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AA7109-5DFF-439E-80C3-9E5CFD649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55" y="1124998"/>
            <a:ext cx="8298179" cy="46080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Wpłat składek % owo określonych i ustalonych w umowach dokonuje się, począwszy od miesiąca następującego po miesiącu, w którym powstał stosunek prawny wynikający z umowy o prowadzenie PPK.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Wpłaty finansowane przez podmiot zatrudniający są obliczane,  a wpłaty finansowane przez uczestnika PPK są obliczane,  i pobierane od uczestnika PPK w terminie wypłaty wynagrodzenia przez podmiot zatrudniający.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 jest obowiązany do obliczenia i dokonania wpłat do uprzednio wybranej instytucji finansowej finansowanych przez ten podmiot oraz do obliczenia, pobrania od uczestnika PPK i dokonania wpłat do wybranej instytucji finansowej wpłat finansowanych przez uczestnika PPK.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Wpłaty dokonywane są w terminie do 15 dnia miesiąca następującego po miesiącu, w którym zostały obliczone i pobrane . Jeżeli wynagrodzenie wypłacane jest w okresach krótszych niż miesiąc, wpłaty, należne za miesiąc dokonywane są w terminie do ostatniego dnia miesiąca.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601870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811E4F-5E7B-4D23-BCF0-F93F288CE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PODSTAWY PRAWNE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B603F4-5B76-4192-A47E-0824BE85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896646"/>
            <a:ext cx="6143248" cy="4836356"/>
          </a:xfrm>
        </p:spPr>
        <p:txBody>
          <a:bodyPr>
            <a:normAutofit fontScale="92500"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ea typeface="MS Mincho"/>
              </a:rPr>
              <a:t>ustawa z dnia 4 października 2018r. o pracowniczych planach kapitałowych (Dz. U. z 2018r., poz. 2215)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ea typeface="MS Mincho"/>
              </a:rPr>
              <a:t>ustawa z dnia 13 października 1998r.o systemie ubezpieczeń społecznych (</a:t>
            </a:r>
            <a:r>
              <a:rPr lang="pl-PL" sz="2000" dirty="0" err="1">
                <a:ea typeface="MS Mincho"/>
              </a:rPr>
              <a:t>t.j</a:t>
            </a:r>
            <a:r>
              <a:rPr lang="pl-PL" sz="2000" dirty="0">
                <a:ea typeface="MS Mincho"/>
              </a:rPr>
              <a:t>. Dz.  U.  z  2019r. poz. 300 z późn.zm.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ea typeface="MS Mincho"/>
              </a:rPr>
              <a:t>ustawa z dnia 27 sierpnia 2009r.o finansach publicznych  (</a:t>
            </a:r>
            <a:r>
              <a:rPr lang="pl-PL" sz="2000" dirty="0" err="1">
                <a:ea typeface="MS Mincho"/>
              </a:rPr>
              <a:t>t.j</a:t>
            </a:r>
            <a:r>
              <a:rPr lang="pl-PL" sz="2000" dirty="0">
                <a:ea typeface="MS Mincho"/>
              </a:rPr>
              <a:t>. Dz.  U.  z  2017  r. poz. 2077 z </a:t>
            </a:r>
            <a:r>
              <a:rPr lang="pl-PL" sz="2000" dirty="0" err="1">
                <a:ea typeface="MS Mincho"/>
              </a:rPr>
              <a:t>późn</a:t>
            </a:r>
            <a:r>
              <a:rPr lang="pl-PL" sz="2000" dirty="0">
                <a:ea typeface="MS Mincho"/>
              </a:rPr>
              <a:t>. zm.)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ea typeface="MS Mincho"/>
              </a:rPr>
              <a:t>ustawa z 6 marca 2018r. − Prawo przedsiębiorców (</a:t>
            </a:r>
            <a:r>
              <a:rPr lang="pl-PL" sz="2000" dirty="0" err="1">
                <a:ea typeface="MS Mincho"/>
              </a:rPr>
              <a:t>t.j</a:t>
            </a:r>
            <a:r>
              <a:rPr lang="pl-PL" sz="2000" dirty="0">
                <a:ea typeface="MS Mincho"/>
              </a:rPr>
              <a:t>. Dz.U. z 2018 r., poz. 646 z </a:t>
            </a:r>
            <a:r>
              <a:rPr lang="pl-PL" sz="2000" dirty="0" err="1">
                <a:ea typeface="MS Mincho"/>
              </a:rPr>
              <a:t>późn</a:t>
            </a:r>
            <a:r>
              <a:rPr lang="pl-PL" sz="2000" dirty="0">
                <a:ea typeface="MS Mincho"/>
              </a:rPr>
              <a:t>. zm.)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ea typeface="MS Mincho"/>
              </a:rPr>
              <a:t>ustawa z dnia 26 czerwca 1974r. Kodeks pracy (</a:t>
            </a:r>
            <a:r>
              <a:rPr lang="pl-PL" sz="2000" dirty="0" err="1">
                <a:ea typeface="MS Mincho"/>
              </a:rPr>
              <a:t>t.j</a:t>
            </a:r>
            <a:r>
              <a:rPr lang="pl-PL" sz="2000" dirty="0">
                <a:ea typeface="MS Mincho"/>
              </a:rPr>
              <a:t>. Dz. U. z 2018r. poz. 917, z </a:t>
            </a:r>
            <a:r>
              <a:rPr lang="pl-PL" sz="2000" dirty="0" err="1">
                <a:ea typeface="MS Mincho"/>
              </a:rPr>
              <a:t>późn</a:t>
            </a:r>
            <a:r>
              <a:rPr lang="pl-PL" sz="2000" dirty="0">
                <a:ea typeface="MS Mincho"/>
              </a:rPr>
              <a:t>. zm.)</a:t>
            </a: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ustawy z 20 kwietnia 2004r. o pracowniczych programach emerytalnych (tj. Dz.U. z 2016 r., poz. 1449 z późn.zm.)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40476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5DC8910-7853-4E89-89D4-DB76429B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1759672" cy="4608003"/>
          </a:xfrm>
        </p:spPr>
        <p:txBody>
          <a:bodyPr anchor="ctr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Obowiązki instytucji finansowej po zawarciu umowy o prowadzenie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D2DEAE-94B4-466B-9D95-1A70CCFCE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5184" y="1124998"/>
            <a:ext cx="8645650" cy="504720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 zawarciu umowy o prowadzenie PPK wybrana instytucja finansowa    udostępnia uczestnikowi PPK, w postaci elektronicznej pozwalającej na utrwalenie jej   treści na trwałym nośniku, informację o zawarciu umowy o prowadzenie PPK.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Informacja ta zawiera głównie 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1. dane wybranej instytucji finansowej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2. dane podmiotu zatrudniającego, który zawarł umowę o prowadzenie PPK w imieniu i na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rzecz uczestnika PPK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3. określenie wysokości wpłat podstawowych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4. określenie wysokości wpłat dodatkowych finansowanych przez podmiot zatrudniający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5. określenie wysokości możliwej do zadeklarowania przez uczestnika PPK wpłaty     dodatkowej oraz sposób jej deklarowania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6. wskazanie właściwych przepisów podatkowych mających związek z uczestnictwem w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PPK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Ponadto i</a:t>
            </a:r>
            <a:r>
              <a:rPr lang="pl-PL" sz="2000" b="1" dirty="0">
                <a:solidFill>
                  <a:schemeClr val="tx1"/>
                </a:solidFill>
              </a:rPr>
              <a:t>nformacja powinna obejmować opis :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a/ zasad wypłaty, wypłaty transferowej i zwrotu zgromadzonych na rachunku PPK  uczestnika PPK środków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b/ trybu składania deklaracji, w tym opis warunków rezygnacji z oszczędzania w PPK, trybu     składania wniosków, a także deklaracji, i zmian deklaracji, wraz z opisem konsekwencji,     w tym finansowych, złożenia takich deklaracji, wniosków i zmian deklaracji,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c/ praw osoby uprawnionej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d/ możliwości złożenia przez uczestnika PPK dyspozycji w zakresie środków     zgromadzonych na jego rachunku PPK oraz trybu składania takich dyspozycji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8559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EDC72C1-B97F-4D72-B56C-32C3B4335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Cd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776F86-6F52-42B9-9B55-3770A69D7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124998"/>
            <a:ext cx="9432034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Wybrana instytucja finansowa przekazuje uczestnikowi PPK w postaci elektronicznej lub na wniosek uczestnika PPK w postaci papierowej, informację o warunkach wypłaty środków zgromadzonych na jego rachunku PPK,  w pierwszym kwartale roku kalendarzowego, w którym uczestnik PPK   osiągnie </a:t>
            </a:r>
            <a:r>
              <a:rPr lang="pl-PL" sz="3200" b="1" dirty="0">
                <a:solidFill>
                  <a:schemeClr val="tx1"/>
                </a:solidFill>
                <a:ea typeface="MS Mincho"/>
              </a:rPr>
              <a:t>60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 rok życia.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79001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C77133-6F17-4865-A20E-540B0DE2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2317455" cy="4608003"/>
          </a:xfrm>
        </p:spPr>
        <p:txBody>
          <a:bodyPr anchor="ctr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Dobrowolność uczestnictwa w </a:t>
            </a:r>
            <a:r>
              <a:rPr lang="pl-PL" sz="2000" dirty="0" err="1">
                <a:solidFill>
                  <a:schemeClr val="accent1"/>
                </a:solidFill>
              </a:rPr>
              <a:t>ppk</a:t>
            </a:r>
            <a:r>
              <a:rPr lang="pl-PL" sz="20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893A5B-7666-4CA7-B020-0E39228B5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9839" y="1124998"/>
            <a:ext cx="7780995" cy="4608003"/>
          </a:xfrm>
        </p:spPr>
        <p:txBody>
          <a:bodyPr>
            <a:normAutofit fontScale="85000" lnSpcReduction="10000"/>
          </a:bodyPr>
          <a:lstStyle/>
          <a:p>
            <a:endParaRPr lang="pl-PL" sz="2000" dirty="0"/>
          </a:p>
          <a:p>
            <a:endParaRPr lang="pl-PL" sz="2000" dirty="0"/>
          </a:p>
          <a:p>
            <a:r>
              <a:rPr lang="pl-PL" sz="2000" dirty="0"/>
              <a:t>Objęcie statusu uczestnika PPK jest absolutnie dobrowolne.</a:t>
            </a:r>
          </a:p>
          <a:p>
            <a:r>
              <a:rPr lang="pl-PL" sz="2000" dirty="0"/>
              <a:t>Rezygnacja ze statusu uczestnika , w żaden sposób nie może wpływać na sytuację pracownika względem osób posiadających taki status LUB TEŻ ODWROTNIE !</a:t>
            </a:r>
          </a:p>
          <a:p>
            <a:pPr marL="0" indent="0" algn="ctr">
              <a:buNone/>
            </a:pPr>
            <a:r>
              <a:rPr lang="pl-PL" sz="2800" b="1" dirty="0">
                <a:solidFill>
                  <a:srgbClr val="FF0000"/>
                </a:solidFill>
              </a:rPr>
              <a:t>Równe traktowanie oznacza niedyskryminowanie !!!</a:t>
            </a:r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sz="2800" dirty="0">
                <a:solidFill>
                  <a:srgbClr val="FF0000"/>
                </a:solidFill>
              </a:rPr>
              <a:t>„</a:t>
            </a:r>
            <a:r>
              <a:rPr lang="pl-PL" sz="1800" dirty="0"/>
              <a:t>Kto, jako podmiot zatrudniający albo osoba upoważniona do działania w imieniu podmiotu zatrudniającego lub działająca z inicjatywy tego podmiotu, nakłania osobę zatrudnioną lub uczestnika PPK do rezygnacji z oszczędzania w PPK, podlega karze grzywny w wysokości do 1,5% funduszu wynagrodzeń u danego podmiotu zatrudniającego w roku obrotowym poprzedzającym popełnienie czynu zabronionego </a:t>
            </a:r>
            <a:r>
              <a:rPr lang="pl-PL" sz="1800" i="1" dirty="0">
                <a:solidFill>
                  <a:srgbClr val="FF0000"/>
                </a:solidFill>
              </a:rPr>
              <a:t>(art. 108 ustawy)”</a:t>
            </a:r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02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577C80-5D7E-4FA4-80A5-DA5D61586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2171152" cy="4608003"/>
          </a:xfrm>
        </p:spPr>
        <p:txBody>
          <a:bodyPr anchor="ctr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Osoby uprawnione na wypadek śmierci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0A1D16-4681-48DE-BA11-5D0A397C0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5112" y="1124998"/>
            <a:ext cx="6935722" cy="4608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Uczestnik PPK może wskazać, w formie pisemnej, wybranej instytucji finansowej  imiennie jedną osobę lub więcej osób, które jako osoby uprawnione mają po   jego śmierci otrzymać środki zgromadzone na jego rachunku PPK/rozdział 13 ustawy/.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79453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771AFAF-21C8-4C8E-BFC2-54C18B3AD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2399751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Wpłaty na </a:t>
            </a:r>
            <a:r>
              <a:rPr lang="pl-PL" sz="2800" dirty="0" err="1">
                <a:solidFill>
                  <a:schemeClr val="accent1"/>
                </a:solidFill>
              </a:rPr>
              <a:t>ppk</a:t>
            </a:r>
            <a:endParaRPr lang="pl-PL" sz="28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3B2EA4-4BF3-44D1-BB24-130F41F8F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992" y="1124998"/>
            <a:ext cx="7895842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pl-PL" sz="24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4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4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400" dirty="0">
                <a:solidFill>
                  <a:schemeClr val="tx1"/>
                </a:solidFill>
                <a:ea typeface="MS Mincho"/>
              </a:rPr>
              <a:t>Wysokość wpłat podstawowych i wpłat dodatkowych określa się procentowo od wynagrodzenia brutto uczestnika PPK 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4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Przy ustalaniu wynagrodzenia stanowiącego podstawę do obliczenia wysokości wpłat do   PPK będą uwzględniane tylko te składniki, które stanowią podstawę wymiaru składek   na ubezpieczenia emerytalne i rentowe.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b="1" dirty="0">
              <a:solidFill>
                <a:srgbClr val="FF0000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535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2D824C1-33A5-4A78-A2D0-FC01DE269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1531072" cy="4608003"/>
          </a:xfrm>
        </p:spPr>
        <p:txBody>
          <a:bodyPr anchor="ctr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przykład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250447-6B8B-421D-BA29-CC4EB9B2F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160" y="1124998"/>
            <a:ext cx="8837674" cy="4608003"/>
          </a:xfrm>
        </p:spPr>
        <p:txBody>
          <a:bodyPr>
            <a:normAutofit/>
          </a:bodyPr>
          <a:lstStyle/>
          <a:p>
            <a:r>
              <a:rPr lang="pl-PL" sz="2000" dirty="0"/>
              <a:t>Wynagrodzenie brutto							3000</a:t>
            </a:r>
          </a:p>
          <a:p>
            <a:r>
              <a:rPr lang="pl-PL" sz="2000" dirty="0"/>
              <a:t>Wynagrodzenie netto							2202,72</a:t>
            </a:r>
          </a:p>
          <a:p>
            <a:r>
              <a:rPr lang="pl-PL" sz="2000" dirty="0"/>
              <a:t>Wpłata podmiotu </a:t>
            </a:r>
            <a:r>
              <a:rPr lang="pl-PL" sz="2000" dirty="0" err="1"/>
              <a:t>zatr</a:t>
            </a:r>
            <a:r>
              <a:rPr lang="pl-PL" sz="2000" dirty="0"/>
              <a:t>.	/1,5%	z 3tyś.			45,00</a:t>
            </a:r>
          </a:p>
          <a:p>
            <a:r>
              <a:rPr lang="pl-PL" sz="2000" dirty="0"/>
              <a:t>Podatek od wpłaty pracodawcy 17% z 45zł		6,80	</a:t>
            </a:r>
          </a:p>
          <a:p>
            <a:r>
              <a:rPr lang="pl-PL" sz="2000" dirty="0"/>
              <a:t>Wpłata pracownika	2% z 3000				60,00			</a:t>
            </a:r>
          </a:p>
          <a:p>
            <a:pPr marL="0" indent="0">
              <a:buNone/>
            </a:pPr>
            <a:r>
              <a:rPr lang="pl-PL" sz="2000" dirty="0"/>
              <a:t>Kwota do wypłaty:</a:t>
            </a:r>
          </a:p>
          <a:p>
            <a:pPr marL="0" indent="0">
              <a:buNone/>
            </a:pPr>
            <a:r>
              <a:rPr lang="pl-PL" sz="2000" dirty="0"/>
              <a:t>2202,72-60-6,80=2 135,92, co daje różnicę w wypłacie wynagrodzeni</a:t>
            </a:r>
          </a:p>
          <a:p>
            <a:pPr marL="0" indent="0">
              <a:buNone/>
            </a:pPr>
            <a:r>
              <a:rPr lang="pl-PL" sz="2000" dirty="0"/>
              <a:t>66,80 zł. </a:t>
            </a:r>
          </a:p>
        </p:txBody>
      </p:sp>
    </p:spTree>
    <p:extLst>
      <p:ext uri="{BB962C8B-B14F-4D97-AF65-F5344CB8AC3E}">
        <p14:creationId xmlns:p14="http://schemas.microsoft.com/office/powerpoint/2010/main" val="4231704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B910D91-726C-4D8D-8178-B470C0E38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Wpłaty finansowane przez skarb państwa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D1E50E-D662-44D8-8751-1AC88233D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r>
              <a:rPr lang="pl-PL" sz="2000" dirty="0"/>
              <a:t>Skarb Państwa jako jedna z trzech stron finansowego montażu wpłat PPK, oferuje dwa rodzaj wpłat:</a:t>
            </a:r>
          </a:p>
          <a:p>
            <a:pPr marL="457200" indent="-457200">
              <a:buAutoNum type="arabicPeriod"/>
            </a:pPr>
            <a:r>
              <a:rPr lang="pl-PL" sz="2000" dirty="0"/>
              <a:t>Wpłata powitalna</a:t>
            </a:r>
          </a:p>
          <a:p>
            <a:pPr marL="457200" indent="-457200">
              <a:buAutoNum type="arabicPeriod"/>
            </a:pPr>
            <a:r>
              <a:rPr lang="pl-PL" sz="2000" dirty="0"/>
              <a:t>Dopłata roczna</a:t>
            </a:r>
          </a:p>
        </p:txBody>
      </p:sp>
    </p:spTree>
    <p:extLst>
      <p:ext uri="{BB962C8B-B14F-4D97-AF65-F5344CB8AC3E}">
        <p14:creationId xmlns:p14="http://schemas.microsoft.com/office/powerpoint/2010/main" val="26465678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EE116D-1720-4DBD-83E7-B14CD503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Wpłata powitalna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EBE5D-3989-400E-8103-F13BF9C94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Przysługuje uczestnikowi PPK, który przez minimum trzy pełne miesiące jest uczestnikiem PPK oraz jeżeli za miesiące te, dokonano na ten rachunek wpłat podstawowych finansowanych przez uczestnika PPK.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73871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2CC21D-2B43-4404-94BF-0C0139D7D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Dopłaty roczne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08C51B-CE8B-4312-9AA0-E52712900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Dopłata roczna dla uczestnika PPK przekazywana jest w wysokości 240,00 zł. 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Otrzymanie przez uczestnika dopłaty rocznej warunkowane jest następującym stanem: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</a:rPr>
              <a:t>jeżeli kwota wpłat podstawowych i dodatkowych finansowanych przez podmiot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zatrudniający oraz uczestnika PPK w danym roku kalendarzowym jest równa co najmniej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kwocie wpłat podstawowych należnych od kwoty stanowiącej 6-krotność minimalnego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wynagrodzenia  obowiązującego w tym roku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Uczestnikowi PPK dopłata roczna przysługuje w przypadku, gdy kwota wpłat podstawowych i dodatkowych finansowanych przez podmiot zatrudniający oraz uczestnika PPK w danym roku kalendarzowym jest równa co najmniej 25% kwoty wpłat podstawowych należnych od kwoty stanowiącej 6-krotność minimalnego wynagrodzenia obowiązującego w tym roku.</a:t>
            </a:r>
          </a:p>
          <a:p>
            <a:pPr marL="0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/>
                </a:solidFill>
              </a:rPr>
              <a:t>Wpłata podstawowa finansowana przez uczestnika PPK może wynosić mniej niż 2% wynagrodzenia, ale nie mniej niż 0,5% wynagrodzenia, jeżeli wynagrodzenie uczestnika PPK osiągane z różnych źródeł w danym miesiącu nie przekracza kwoty odpowiadającej 1,2-krotności minimalnego wynagrodzenia / art. 27 ust. 2/.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41039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C7043C-DFDA-4270-97DA-29F0E7F65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2190000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8C9142-09C4-49B8-830A-2F19CE12D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386" y="1124998"/>
            <a:ext cx="7908448" cy="4608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Za dany rok kalendarzowy uczestnik PPK może nabyć prawo tylko do jednej dopłaty rocznej, niezależnie od liczby prowadzonych dla niego rachunków PPK!</a:t>
            </a:r>
          </a:p>
        </p:txBody>
      </p:sp>
    </p:spTree>
    <p:extLst>
      <p:ext uri="{BB962C8B-B14F-4D97-AF65-F5344CB8AC3E}">
        <p14:creationId xmlns:p14="http://schemas.microsoft.com/office/powerpoint/2010/main" val="2425480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CAFC4F-AD43-414B-8D92-8D0964DA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CO określa Ustawa o </a:t>
            </a:r>
            <a:r>
              <a:rPr lang="pl-PL" sz="4000" dirty="0" err="1">
                <a:solidFill>
                  <a:schemeClr val="accent1"/>
                </a:solidFill>
              </a:rPr>
              <a:t>ppk</a:t>
            </a:r>
            <a:endParaRPr lang="pl-PL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3B75CC-CF8E-4931-A0BB-2B9C93989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ea typeface="MS Mincho"/>
              </a:rPr>
              <a:t>gromadzenie środków w pracowniczych planach kapitałowych,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ea typeface="MS Mincho"/>
              </a:rPr>
              <a:t>zawieranie umów o zarządzanie PPK   i  umów o prowadzenie PPK,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ea typeface="MS Mincho"/>
              </a:rPr>
              <a:t>finansowanie i dokonywanie wpłat do PPK, 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ea typeface="MS Mincho"/>
              </a:rPr>
              <a:t>oraz dokonywanie wypłaty transferowych, wypłatę i zwrot środków zgromadzonych w PPK.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l-PL" sz="2000" dirty="0">
              <a:ea typeface="MS Mincho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l-PL" sz="2000" dirty="0"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accent3"/>
                </a:solidFill>
                <a:ea typeface="MS Mincho"/>
              </a:rPr>
              <a:t>Art. 2 Ustawy o PPK zawiera użyte w </a:t>
            </a:r>
            <a:r>
              <a:rPr lang="pl-PL" sz="2000" dirty="0" err="1">
                <a:solidFill>
                  <a:schemeClr val="accent3"/>
                </a:solidFill>
                <a:ea typeface="MS Mincho"/>
              </a:rPr>
              <a:t>ww</a:t>
            </a:r>
            <a:r>
              <a:rPr lang="pl-PL" sz="2000" dirty="0">
                <a:solidFill>
                  <a:schemeClr val="accent3"/>
                </a:solidFill>
                <a:ea typeface="MS Mincho"/>
              </a:rPr>
              <a:t> definicje pojęć, które są niezbędne dla właściwego zrozumienia struktury i zasad działania PPK!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47254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561D00-A96B-439A-89F4-ABDCD9F15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7D7EC0-ECF7-4D5F-9C40-6048EB5F9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5837" y="1124998"/>
            <a:ext cx="8414997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Dopłata roczna jest ewidencjonowana na rachunku </a:t>
            </a:r>
            <a:r>
              <a:rPr lang="pl-PL" sz="2000" dirty="0" err="1"/>
              <a:t>PPk</a:t>
            </a:r>
            <a:r>
              <a:rPr lang="pl-PL" sz="2000" dirty="0"/>
              <a:t> uczestnika </a:t>
            </a:r>
            <a:r>
              <a:rPr lang="pl-PL" sz="2000" dirty="0" err="1"/>
              <a:t>najpóżniej</a:t>
            </a:r>
            <a:r>
              <a:rPr lang="pl-PL" sz="2000" dirty="0"/>
              <a:t> do 15 kwietnia roku następującego po roku kalendarzowym za który uczestnikowi dopłata roczna przysługuje.</a:t>
            </a:r>
          </a:p>
        </p:txBody>
      </p:sp>
    </p:spTree>
    <p:extLst>
      <p:ext uri="{BB962C8B-B14F-4D97-AF65-F5344CB8AC3E}">
        <p14:creationId xmlns:p14="http://schemas.microsoft.com/office/powerpoint/2010/main" val="3079782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B18D67-DC30-4377-AF2D-E02A10078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Kiedy dopłata roczna nie przysługuje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C0F459-717C-406D-A121-04BF770E5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1. Kiedy pracodawca nie odprowadza wpłat do PPK za pracownika ze względu na jego uczestnictwo  w PPE</a:t>
            </a:r>
          </a:p>
          <a:p>
            <a:pPr marL="0" indent="0" algn="just">
              <a:buNone/>
            </a:pPr>
            <a:r>
              <a:rPr lang="pl-PL" sz="2000" dirty="0"/>
              <a:t>2. Kiedy uczestnik PPK w którymkolwiek miesiącu, w którym wysokość wpłat podstawowych  finansowanych przez niego wynosiła mniej niż 2% jego wynagrodzenia, osiągał łącznie miesięczne wynagrodzenie ze wszystkich źródeł przekraczające kwotę odpowiadającą 1,2-krotności minimalnego wynagrodzenia (art. 32 ust. 5 ustawy o PPK),</a:t>
            </a:r>
          </a:p>
          <a:p>
            <a:pPr marL="0" indent="0" algn="just">
              <a:buNone/>
            </a:pPr>
            <a:r>
              <a:rPr lang="pl-PL" sz="2000" dirty="0"/>
              <a:t>· uczestnik PPK po ukończeniu 60 roku życia rozpoczął dokonywanie wypłat środków zgromadzonych na jego rachunku PPK (art. 97 ust. 3 ustawy o PPK).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34914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DE56FEE-3662-4D34-8AD7-F9033F68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Wpłaty finansowane prze podmiot zatrudniający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8558C9-61D6-41A9-B5E7-E3E2370D1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7341" y="1124998"/>
            <a:ext cx="6603493" cy="460800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400" dirty="0">
                <a:solidFill>
                  <a:schemeClr val="tx1"/>
                </a:solidFill>
                <a:ea typeface="MS Mincho"/>
              </a:rPr>
              <a:t>Podmiot zatrudniający jest obowiązany finansować w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płaty podstawowe                                    oraz może finansować wpłaty dodatkowe. 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 finansuje wpłaty z własnych środków. Wysokość wpłat podstawowych i wpłat dodatkowych określa się procentowo  od wynagrodzenia uczestnika PPK.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Wpłata podstawowa finansowana przez podmiot zatrudniający wynosi 1,5% wynagrodzenia (nie ma możliwości jej obniżenia ze względu na niskie dochody pracownika, tak jak to jest przy wpłatach finansowanych przez pracownika).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 może zadeklarować w umowie o zarządzanie PPK dokonywanie wpłaty dodatkowej w wysokości do 2,5% wynagrodzenia.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20742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22D7A3-9664-41F7-9FCB-1E59EBA7F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1798024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18F957-F851-4A25-8EB0-1C3FF2DEB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6983" y="1124998"/>
            <a:ext cx="7993851" cy="46080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Wpłata dodatkowa może być różnicowana  ze względu na długość okresu zatrudnienia w podmiocie zatrudniającym ,  albo na podstawie postanowień regulaminu wynagrodzeń lub   układu zbiorowego pracy. 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1"/>
                </a:solidFill>
              </a:rPr>
              <a:t>W przypadku kiedy  podmiot zatrudniający zechce zastosować inne kryteria, ma obowiązek określić je w regulaminie wynagradzania, albo w układzie zbiorowym pracy/ </a:t>
            </a:r>
            <a:r>
              <a:rPr lang="pl-PL" sz="2000" dirty="0">
                <a:solidFill>
                  <a:srgbClr val="FF0000"/>
                </a:solidFill>
              </a:rPr>
              <a:t>obowiązkowa współpraca ze związkami zawodowymi/. </a:t>
            </a:r>
          </a:p>
          <a:p>
            <a:pPr marL="0" indent="0" algn="just">
              <a:buNone/>
            </a:pPr>
            <a:r>
              <a:rPr lang="pl-PL" sz="2400" dirty="0">
                <a:solidFill>
                  <a:schemeClr val="tx1"/>
                </a:solidFill>
                <a:ea typeface="MS Mincho"/>
              </a:rPr>
              <a:t>Podmiot zatrudniający  może zmienić wysokość wpłaty dodatkowej względnie zrezygnować z jej dokonywania tylko w formie zmiany umowy o zarządzanie   PPK.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320398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16611E8-BCEE-4CB6-92FA-81744FDB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1124999"/>
            <a:ext cx="2899126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Wpłaty do </a:t>
            </a:r>
            <a:r>
              <a:rPr lang="pl-PL" sz="2800" dirty="0" err="1">
                <a:solidFill>
                  <a:schemeClr val="accent1"/>
                </a:solidFill>
              </a:rPr>
              <a:t>ppk</a:t>
            </a:r>
            <a:r>
              <a:rPr lang="pl-PL" sz="2800" dirty="0">
                <a:solidFill>
                  <a:schemeClr val="accent1"/>
                </a:solidFill>
              </a:rPr>
              <a:t> finansowane przez uczestnika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D21AD03-3B5A-4B8E-9C48-0E05E0740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1616" y="1124998"/>
            <a:ext cx="7659218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Uczestnik PPK finansuje wpłaty podstawowe  oraz może finansować wpłaty dodatkowe z własnych środków. Wysokość wpłat podstawowych i wpłat dodatkowych określana jest procentowo  od wynagrodzenia uczestnika PPK.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Wpłata podstawowa finansowana przez uczestnika PPK wynosi 2% wynagrodzenia, ale może ona wynosić także  mniej niż 2% wynagrodzenia lecz nie mniej niż 0,5%/opisano w poprzednim slajdzie/ 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Uczestnik PPK może zadeklarować wpłatę dodatkową w wysokości do 2% wynagrodzenia.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Zmniejszoną wpłatę podstawową oraz wpłatę dodatkową uczestnik PPK określa </a:t>
            </a:r>
            <a:r>
              <a:rPr lang="pl-PL" sz="2000" b="1" u="sng" dirty="0">
                <a:solidFill>
                  <a:srgbClr val="FF0000"/>
                </a:solidFill>
                <a:ea typeface="MS Mincho"/>
              </a:rPr>
              <a:t>w deklaracji składanej podmiotowi zatrudniającemu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97589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ADF87C7-444C-41CB-B726-891C7FF0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2800" dirty="0">
                <a:solidFill>
                  <a:schemeClr val="accent1"/>
                </a:solidFill>
              </a:rPr>
              <a:t>Dokument deklaracji – co i kiedy zmieniamy tym dokumentem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86F958-C3C4-45D2-8722-1F1BA6D30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58" y="1124998"/>
            <a:ext cx="6910776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Podmiot zatrudniający ma obowiązek poinformowania uczestnika PPK o możliwości zadeklarowania wpłaty dodatkowej jak też  o możliwości obniżenia wysokości wpłaty podstawowej.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Uczestnik PPK w formie deklaracji może :</a:t>
            </a:r>
          </a:p>
          <a:p>
            <a:pPr marL="457200" indent="-457200" algn="just">
              <a:spcAft>
                <a:spcPts val="0"/>
              </a:spcAft>
              <a:buAutoNum type="arabicParenR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zmienić wysokość wpłaty podstawowej (obniżonej) lub wpłaty dodatkowej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Lub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2) zrezygnować z dokonywania wpłaty dodatkowej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rgbClr val="92D050"/>
                </a:solidFill>
                <a:ea typeface="MS Mincho"/>
              </a:rPr>
              <a:t>Zmieniona wysokość wpłaty dodatkowej lub rezygnacja z jej dokonywania obowiązuje od miesiąca następującego po miesiącu, w którym uczestnik PPK złożył zmianę deklaracji.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17316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78BAF78-5820-4770-9D69-02F07A470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2087363" cy="4608003"/>
          </a:xfrm>
        </p:spPr>
        <p:txBody>
          <a:bodyPr anchor="ctr">
            <a:normAutofit/>
          </a:bodyPr>
          <a:lstStyle/>
          <a:p>
            <a:pPr algn="ctr"/>
            <a:r>
              <a:rPr lang="pl-PL" sz="2800" dirty="0">
                <a:solidFill>
                  <a:schemeClr val="accent1"/>
                </a:solidFill>
              </a:rPr>
              <a:t>Założenia PPK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364D0F54-063B-46D1-9142-C0CF18F9C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149293"/>
              </p:ext>
            </p:extLst>
          </p:nvPr>
        </p:nvGraphicFramePr>
        <p:xfrm>
          <a:off x="3852909" y="1429305"/>
          <a:ext cx="7217546" cy="460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715">
                  <a:extLst>
                    <a:ext uri="{9D8B030D-6E8A-4147-A177-3AD203B41FA5}">
                      <a16:colId xmlns:a16="http://schemas.microsoft.com/office/drawing/2014/main" val="4152263722"/>
                    </a:ext>
                  </a:extLst>
                </a:gridCol>
                <a:gridCol w="1866277">
                  <a:extLst>
                    <a:ext uri="{9D8B030D-6E8A-4147-A177-3AD203B41FA5}">
                      <a16:colId xmlns:a16="http://schemas.microsoft.com/office/drawing/2014/main" val="685256408"/>
                    </a:ext>
                  </a:extLst>
                </a:gridCol>
                <a:gridCol w="1866277">
                  <a:extLst>
                    <a:ext uri="{9D8B030D-6E8A-4147-A177-3AD203B41FA5}">
                      <a16:colId xmlns:a16="http://schemas.microsoft.com/office/drawing/2014/main" val="1114436197"/>
                    </a:ext>
                  </a:extLst>
                </a:gridCol>
                <a:gridCol w="1866277">
                  <a:extLst>
                    <a:ext uri="{9D8B030D-6E8A-4147-A177-3AD203B41FA5}">
                      <a16:colId xmlns:a16="http://schemas.microsoft.com/office/drawing/2014/main" val="4013760610"/>
                    </a:ext>
                  </a:extLst>
                </a:gridCol>
              </a:tblGrid>
              <a:tr h="1196751"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Wpłata podstawowa/oblig.</a:t>
                      </a:r>
                    </a:p>
                    <a:p>
                      <a:pPr algn="ctr"/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Wpłata dodatkowa/dobrowolna</a:t>
                      </a:r>
                    </a:p>
                    <a:p>
                      <a:pPr algn="ctr"/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/>
                        <a:t>Maksymalna wpłata</a:t>
                      </a:r>
                    </a:p>
                    <a:p>
                      <a:pPr algn="ctr"/>
                      <a:endParaRPr lang="pl-PL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28056"/>
                  </a:ext>
                </a:extLst>
              </a:tr>
              <a:tr h="644404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Wpłata pracodawcy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26790"/>
                  </a:ext>
                </a:extLst>
              </a:tr>
              <a:tr h="920578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Wpłata pracownika/uczestnika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973821"/>
                  </a:ext>
                </a:extLst>
              </a:tr>
              <a:tr h="373345"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/>
                        <a:t>% owe wpłaty brutto!!!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80783"/>
                  </a:ext>
                </a:extLst>
              </a:tr>
              <a:tr h="1472925">
                <a:tc gridSpan="4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pl-PL" sz="1800" dirty="0">
                          <a:effectLst/>
                          <a:ea typeface="MS Mincho"/>
                        </a:rPr>
                        <a:t>wpłata podstawowa może </a:t>
                      </a:r>
                      <a:r>
                        <a:rPr lang="pl-PL" sz="1800" dirty="0">
                          <a:ea typeface="MS Mincho"/>
                        </a:rPr>
                        <a:t>wynosić </a:t>
                      </a:r>
                      <a:r>
                        <a:rPr lang="pl-PL" sz="1800" b="1" dirty="0">
                          <a:solidFill>
                            <a:srgbClr val="0070C0"/>
                          </a:solidFill>
                          <a:ea typeface="MS Mincho"/>
                        </a:rPr>
                        <a:t> mniej niż 2%</a:t>
                      </a:r>
                      <a:r>
                        <a:rPr lang="pl-PL" sz="1800" dirty="0">
                          <a:ea typeface="MS Mincho"/>
                        </a:rPr>
                        <a:t>,</a:t>
                      </a:r>
                      <a:r>
                        <a:rPr lang="pl-PL" sz="1800" b="1" dirty="0">
                          <a:solidFill>
                            <a:srgbClr val="0070C0"/>
                          </a:solidFill>
                          <a:ea typeface="MS Mincho"/>
                        </a:rPr>
                        <a:t> </a:t>
                      </a:r>
                      <a:r>
                        <a:rPr lang="pl-PL" sz="1800" dirty="0">
                          <a:ea typeface="MS Mincho"/>
                        </a:rPr>
                        <a:t>pod warunkiem, że wynagrodzenie uczestnika PPK                   osiągane z różnych źródeł w     danym miesiącu nie przekracza                   1,2 krotności min. Wynagrodzenia!!!</a:t>
                      </a:r>
                      <a:endParaRPr lang="pl-PL" sz="2000" dirty="0">
                        <a:effectLst/>
                        <a:ea typeface="MS Mincho"/>
                      </a:endParaRPr>
                    </a:p>
                    <a:p>
                      <a:pPr algn="ctr"/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52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12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5AF859-F120-4BDF-BFF4-A3172F98A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2871135" cy="4608003"/>
          </a:xfrm>
        </p:spPr>
        <p:txBody>
          <a:bodyPr anchor="ctr">
            <a:normAutofit/>
          </a:bodyPr>
          <a:lstStyle/>
          <a:p>
            <a:r>
              <a:rPr lang="pl-PL" sz="2400" dirty="0">
                <a:solidFill>
                  <a:schemeClr val="accent1"/>
                </a:solidFill>
              </a:rPr>
              <a:t>Co będzie się działo ze środkami gromadzonymi na rachunkach uczestników?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CFB3BC-FC8A-47DA-A18D-EA902900D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898" y="1124998"/>
            <a:ext cx="7481936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Z ustawy o PPK wynika, że gromadzone na rachunkach uczestników PPK środki będą inwestowane w fundusze zdefiniowanej daty, które różnicują poziom ryzyka w zależności od wieku uczestnika.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b="1" dirty="0">
                <a:solidFill>
                  <a:schemeClr val="tx1"/>
                </a:solidFill>
                <a:ea typeface="MS Mincho"/>
              </a:rPr>
              <a:t>Fundusz zdefiniowanej daty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, przywołany w art. 38 i art. 39, lokuje środki zgromadzone w PPK zgodnie z interesem uczestników PPK, dążąc do osiągnięcia bezpieczeństwa i efektywności dokonywanych lokat oraz przestrzegając zasad ograniczania ryzyka inwestycyjnego.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868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ED9E0A7-DDA6-4169-8671-678FCB55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2000" dirty="0">
                <a:solidFill>
                  <a:schemeClr val="accent1"/>
                </a:solidFill>
              </a:rPr>
              <a:t>Niniejsza prezentacja stanowi materiał informacyjny.</a:t>
            </a:r>
            <a:br>
              <a:rPr lang="pl-PL" sz="2000" dirty="0">
                <a:solidFill>
                  <a:schemeClr val="accent1"/>
                </a:solidFill>
              </a:rPr>
            </a:br>
            <a:r>
              <a:rPr lang="pl-PL" sz="2000" dirty="0">
                <a:solidFill>
                  <a:schemeClr val="accent1"/>
                </a:solidFill>
              </a:rPr>
              <a:t> </a:t>
            </a:r>
            <a:br>
              <a:rPr lang="pl-PL" sz="2000" dirty="0">
                <a:solidFill>
                  <a:schemeClr val="accent1"/>
                </a:solidFill>
              </a:rPr>
            </a:br>
            <a:r>
              <a:rPr lang="pl-PL" sz="2000" dirty="0">
                <a:solidFill>
                  <a:schemeClr val="accent1"/>
                </a:solidFill>
              </a:rPr>
              <a:t>Została przekazana  w celu prezentacji celu i założeń </a:t>
            </a:r>
            <a:r>
              <a:rPr lang="pl-PL" sz="2000" dirty="0" err="1">
                <a:solidFill>
                  <a:schemeClr val="accent1"/>
                </a:solidFill>
              </a:rPr>
              <a:t>ppk</a:t>
            </a:r>
            <a:r>
              <a:rPr lang="pl-PL" sz="2000" dirty="0">
                <a:solidFill>
                  <a:schemeClr val="accent1"/>
                </a:solidFill>
              </a:rPr>
              <a:t>. </a:t>
            </a:r>
            <a:br>
              <a:rPr lang="pl-PL" sz="2000" dirty="0">
                <a:solidFill>
                  <a:schemeClr val="accent1"/>
                </a:solidFill>
              </a:rPr>
            </a:br>
            <a:br>
              <a:rPr lang="pl-PL" sz="2000" dirty="0">
                <a:solidFill>
                  <a:schemeClr val="accent1"/>
                </a:solidFill>
              </a:rPr>
            </a:br>
            <a:endParaRPr lang="pl-PL" sz="2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E668EC-EE73-4B72-988D-95A431D95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>
                <a:solidFill>
                  <a:srgbClr val="FF0000"/>
                </a:solidFill>
              </a:rPr>
              <a:t>Dziękuję Państwu za uwagę !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Szczegółowe zasady inwestowania opisane zostały w ustawie o PPK. </a:t>
            </a:r>
          </a:p>
          <a:p>
            <a:pPr marL="0" indent="0">
              <a:buNone/>
            </a:pPr>
            <a:r>
              <a:rPr lang="pl-PL" sz="2000" dirty="0"/>
              <a:t>W celu uzyskania szerszych i szczegółowych informacji polecam stronę: </a:t>
            </a:r>
            <a:r>
              <a:rPr lang="pl-PL" sz="2000" dirty="0">
                <a:hlinkClick r:id="rId2"/>
              </a:rPr>
              <a:t>https://www.mojeppk.pl/kalkulator.html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88243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B7AB068-1CB5-412A-837A-E359E8E1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Cel  </a:t>
            </a:r>
            <a:r>
              <a:rPr lang="pl-PL" sz="4000" dirty="0" err="1">
                <a:solidFill>
                  <a:schemeClr val="accent1"/>
                </a:solidFill>
              </a:rPr>
              <a:t>ppk</a:t>
            </a:r>
            <a:endParaRPr lang="pl-PL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0F48FC-92FD-42BB-8DA6-79EABCF6A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896646"/>
            <a:ext cx="6143248" cy="4836356"/>
          </a:xfrm>
        </p:spPr>
        <p:txBody>
          <a:bodyPr>
            <a:normAutofit fontScale="85000" lnSpcReduction="20000"/>
          </a:bodyPr>
          <a:lstStyle/>
          <a:p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>
              <a:solidFill>
                <a:schemeClr val="tx1"/>
              </a:solidFill>
              <a:ea typeface="MS Mincho"/>
            </a:endParaRPr>
          </a:p>
          <a:p>
            <a:r>
              <a:rPr lang="pl-PL" sz="2000" dirty="0">
                <a:solidFill>
                  <a:schemeClr val="tx1"/>
                </a:solidFill>
                <a:ea typeface="MS Mincho"/>
              </a:rPr>
              <a:t>PPK jest tworzony w celu systematycznego gromadzenia oszczędności / środków przez uczestnika PPK - z przeznaczeniem na wypłatę po osiągnięciu przez tegoż uczestnika 60 roku życia oraz na inne cele wskazane w ustawie. </a:t>
            </a:r>
          </a:p>
          <a:p>
            <a:r>
              <a:rPr lang="pl-PL" sz="2000" dirty="0">
                <a:solidFill>
                  <a:schemeClr val="tx1"/>
                </a:solidFill>
                <a:ea typeface="MS Mincho"/>
              </a:rPr>
              <a:t>Do </a:t>
            </a:r>
            <a:r>
              <a:rPr lang="pl-PL" sz="2000" dirty="0" err="1">
                <a:solidFill>
                  <a:schemeClr val="tx1"/>
                </a:solidFill>
                <a:ea typeface="MS Mincho"/>
              </a:rPr>
              <a:t>PPk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 zostaną zapisane wszystkie osoby zatrudnione w wieku 18-55 lat; pracownicy w wieku 55-70 lat , którzy zechcą uczestniczyć w programie , muszą skierować wniosek do podmiotu zatrudniającego/pracodawcy  z prośbą o zawarcie w ich imieniu umowy o prowadzenie PPK.</a:t>
            </a:r>
          </a:p>
          <a:p>
            <a:r>
              <a:rPr lang="pl-PL" sz="2000" dirty="0">
                <a:solidFill>
                  <a:schemeClr val="tx1"/>
                </a:solidFill>
                <a:ea typeface="MS Mincho"/>
              </a:rPr>
              <a:t>Środki gromadzone w PPK stanowią prywatną własność uczestnika  i podlegają dziedziczeniu</a:t>
            </a:r>
          </a:p>
          <a:p>
            <a:r>
              <a:rPr lang="pl-PL" sz="2000" dirty="0">
                <a:solidFill>
                  <a:schemeClr val="tx1"/>
                </a:solidFill>
                <a:ea typeface="MS Mincho"/>
              </a:rPr>
              <a:t>Uczestnik PPK – to (art.2.pkt.33 ustawy o PPK) osoba </a:t>
            </a:r>
            <a:r>
              <a:rPr lang="pl-PL" sz="2000" dirty="0">
                <a:solidFill>
                  <a:schemeClr val="tx1"/>
                </a:solidFill>
              </a:rPr>
              <a:t> </a:t>
            </a:r>
            <a:r>
              <a:rPr lang="pl-PL" sz="2000" dirty="0"/>
              <a:t>fizyczną, która ukończyła 18. rok życia, w imieniu i na rzecz której podmiot zatrudniający zawarł umowę o prowadzenie PPK z instytucją finansową;</a:t>
            </a:r>
            <a:endParaRPr lang="pl-PL" sz="2000" dirty="0">
              <a:solidFill>
                <a:srgbClr val="0070C0"/>
              </a:solidFill>
              <a:ea typeface="MS Mincho"/>
            </a:endParaRPr>
          </a:p>
          <a:p>
            <a:endParaRPr lang="pl-PL" sz="2000" dirty="0">
              <a:solidFill>
                <a:srgbClr val="0070C0"/>
              </a:solidFill>
              <a:ea typeface="MS Mincho"/>
            </a:endParaRPr>
          </a:p>
          <a:p>
            <a:endParaRPr lang="pl-PL" sz="2000" dirty="0">
              <a:solidFill>
                <a:srgbClr val="0070C0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1494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8CB5848-534B-4019-85A7-063CC7B7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KTO JEST ZOBOWIĄZANY DO TWORZENIA PPK?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C8901-4501-428B-8EF5-CBDAEFC24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5000"/>
            <a:ext cx="6143248" cy="521365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pl-PL" sz="2600" dirty="0">
                <a:solidFill>
                  <a:schemeClr val="tx1"/>
                </a:solidFill>
                <a:ea typeface="MS Mincho"/>
              </a:rPr>
              <a:t>Do tworzenia PPK zostali zobowiązani wszyscy pracodawcy oraz podmioty zatrudniające, którzy zatrudniają co najmniej jedną osobę zatrudnioną, podlegającą obowiązkowo ubezpieczeniom emerytalnemu i rentowym w Rzeczypospolitej Polskiej w rozumieniu ustawy z 13 października 1998r. o systemie ubezpieczeń społecznych . Należy mieć na uwadze, że pracodawca w ujęciu przepisów o PPK nie jest tożsamy z podmiotem zatrudniającym, gdyż tego drugiego usytuowano „wyżej” Zgodnie z art.2 pkt.21 ustawy o PPK , podmiot zatrudniający to:</a:t>
            </a:r>
          </a:p>
          <a:p>
            <a:r>
              <a:rPr lang="pl-PL" sz="2600" dirty="0"/>
              <a:t>pracodawca, o którym mowa </a:t>
            </a:r>
            <a:r>
              <a:rPr lang="pl-PL" sz="2600" u="sng" dirty="0">
                <a:solidFill>
                  <a:schemeClr val="tx1"/>
                </a:solidFill>
              </a:rPr>
              <a:t>w </a:t>
            </a:r>
            <a:r>
              <a:rPr lang="pl-PL" sz="26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3</a:t>
            </a:r>
            <a:r>
              <a:rPr lang="pl-PL" sz="2600" u="sng" dirty="0">
                <a:solidFill>
                  <a:schemeClr val="tx1"/>
                </a:solidFill>
              </a:rPr>
              <a:t> </a:t>
            </a:r>
            <a:r>
              <a:rPr lang="pl-PL" sz="2600" dirty="0"/>
              <a:t>ustawy z dnia 26 czerwca 1974 r. - Kodeks pracy - w stosunku do osób zatrudnionych, o których mowa w pkt 18 lit. a,</a:t>
            </a:r>
          </a:p>
          <a:p>
            <a:r>
              <a:rPr lang="pl-PL" sz="2600" dirty="0"/>
              <a:t>nakładca - w stosunku do osób zatrudnionych, o których mowa w pkt 18 lit. b,</a:t>
            </a:r>
          </a:p>
          <a:p>
            <a:r>
              <a:rPr lang="pl-PL" sz="2600" dirty="0"/>
              <a:t> rolnicze spółdzielnie produkcyjne lub spółdzielnie kółek rolniczych - w stosunku do osób zatrudnionych, o których mowa w pkt 18 lit. c,</a:t>
            </a:r>
          </a:p>
          <a:p>
            <a:r>
              <a:rPr lang="pl-PL" sz="2600" dirty="0"/>
              <a:t>zleceniodawca - w stosunku do osób zatrudnionych, o których mowa w pkt 18 lit. d,</a:t>
            </a:r>
          </a:p>
          <a:p>
            <a:r>
              <a:rPr lang="pl-PL" sz="2600" dirty="0"/>
              <a:t>podmiot, w którym działa rada nadzorcza - w stosunku do osób zatrudnionych, o których mowa w pkt 18 lit. e;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pl-PL" sz="2000" dirty="0">
              <a:solidFill>
                <a:schemeClr val="tx1"/>
              </a:solidFill>
              <a:ea typeface="MS Mincho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646862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0047489-FAF5-4078-A4F2-8BBABB067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Założenia </a:t>
            </a:r>
            <a:r>
              <a:rPr lang="pl-PL" sz="4000" dirty="0" err="1">
                <a:solidFill>
                  <a:schemeClr val="accent1"/>
                </a:solidFill>
              </a:rPr>
              <a:t>ppk</a:t>
            </a:r>
            <a:endParaRPr lang="pl-PL" sz="4000" dirty="0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989127-E75B-43FB-AC3B-E47081B0F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Założeniem przepisów o PPK, jest objęcie pracowników powszechnym programem oszczędzania w poczet ich przyszłych emerytur przy założeniu, że środki  będą pochodziły z trzech  źródeł. Montaż finansowy PPK obejmuje składki </a:t>
            </a:r>
            <a:r>
              <a:rPr lang="pl-PL" sz="2000" dirty="0" err="1">
                <a:solidFill>
                  <a:schemeClr val="tx1"/>
                </a:solidFill>
                <a:ea typeface="MS Mincho"/>
              </a:rPr>
              <a:t>jn</a:t>
            </a:r>
            <a:r>
              <a:rPr lang="pl-PL" sz="2000" dirty="0">
                <a:solidFill>
                  <a:schemeClr val="tx1"/>
                </a:solidFill>
                <a:ea typeface="MS Mincho"/>
              </a:rPr>
              <a:t>: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od osoby zatrudnionej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od podmiotu zatrudniającego/pracodawcy</a:t>
            </a:r>
          </a:p>
          <a:p>
            <a:pPr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    od Skarbu Państwa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pl-PL" sz="2000" dirty="0">
                <a:solidFill>
                  <a:schemeClr val="tx1"/>
                </a:solidFill>
                <a:ea typeface="MS Mincho"/>
              </a:rPr>
              <a:t>PPK to powszechny system oszczędzania na przyszłą emeryturę - system  długoterminowego oszczędzania. Zasadniczym celem jest cel emerytalny.  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05227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2264D47-5F16-4514-9D1B-D7129882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accent1"/>
                </a:solidFill>
              </a:rPr>
              <a:t>Ważne!!!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C32272-9A2B-4104-A9B2-EAC7F9644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solidFill>
                  <a:schemeClr val="tx1"/>
                </a:solidFill>
              </a:rPr>
              <a:t>Pracowniczych  Planów Kapitałowych,  nie należy utożsamiać  z powszechnym systemem emerytalnym!!!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03289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4A084DB-ACA5-4372-9E66-1908E96E9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r>
              <a:rPr lang="pl-PL" sz="4000" dirty="0">
                <a:solidFill>
                  <a:schemeClr val="tx1"/>
                </a:solidFill>
              </a:rPr>
              <a:t>Polski Fundusz Rozwoju S.A. (PFR)-jaki udział zajmuje w strukturze PPK?</a:t>
            </a:r>
            <a:br>
              <a:rPr lang="pl-PL" sz="4000" dirty="0">
                <a:solidFill>
                  <a:schemeClr val="tx1"/>
                </a:solidFill>
              </a:rPr>
            </a:br>
            <a:endParaRPr lang="pl-PL" sz="40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6937B0-20D9-4CC6-B8AB-A373C8111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9"/>
            <a:ext cx="6143248" cy="38287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3200" dirty="0">
                <a:solidFill>
                  <a:schemeClr val="tx1"/>
                </a:solidFill>
              </a:rPr>
              <a:t>PFR</a:t>
            </a:r>
            <a:r>
              <a:rPr lang="pl-PL" dirty="0">
                <a:solidFill>
                  <a:schemeClr val="tx1"/>
                </a:solidFill>
              </a:rPr>
              <a:t> jest podmiotem odpowiedzialnym za kilka obszarów PPK, w tym między innymi za :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stworzenie ewidencji i rejestr uczestników PPK czyli stworzenie systemu informatycznego</a:t>
            </a:r>
          </a:p>
          <a:p>
            <a:pPr lvl="1"/>
            <a:r>
              <a:rPr lang="pl-PL" dirty="0">
                <a:solidFill>
                  <a:schemeClr val="tx1"/>
                </a:solidFill>
              </a:rPr>
              <a:t>stworzenie bazy wiedzy, informacje i edukację dla podmiotów zatrudniających i uczestników programu PPK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724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6B47BF-F3D0-4678-9B20-DA45E1BCA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C8A61B8-1B5F-40D1-99AE-50CDAA8A8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24999"/>
            <a:ext cx="4076149" cy="4608003"/>
          </a:xfrm>
        </p:spPr>
        <p:txBody>
          <a:bodyPr anchor="ctr">
            <a:normAutofit/>
          </a:bodyPr>
          <a:lstStyle/>
          <a:p>
            <a:pPr algn="ctr"/>
            <a:r>
              <a:rPr lang="pl-PL" sz="5400" b="1" dirty="0">
                <a:solidFill>
                  <a:schemeClr val="accent1"/>
                </a:solidFill>
              </a:rPr>
              <a:t>KNF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334917-3673-4EF2-BA7C-CC83AEEEA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673" y="457200"/>
            <a:ext cx="420624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89AE1-C0FC-4B66-9C0D-9EB92F40F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85" y="457200"/>
            <a:ext cx="65836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3B97F-4ADA-4AEC-81FB-6B4EC93CC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586" y="1124998"/>
            <a:ext cx="6143248" cy="4608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>
                <a:solidFill>
                  <a:schemeClr val="tx1"/>
                </a:solidFill>
              </a:rPr>
              <a:t>Komisja Nadzoru Finansowego (KNF) sprawować będzie nadzór </a:t>
            </a:r>
            <a:r>
              <a:rPr lang="pl-PL" sz="3600" dirty="0">
                <a:solidFill>
                  <a:schemeClr val="tx1"/>
                </a:solidFill>
              </a:rPr>
              <a:t> nad działalnością wszystkich  instytucji finansowych odpowiedzialnych za zarządzanie rachunkami PPK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66634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412435"/>
      </a:dk2>
      <a:lt2>
        <a:srgbClr val="E2E6E8"/>
      </a:lt2>
      <a:accent1>
        <a:srgbClr val="C3774D"/>
      </a:accent1>
      <a:accent2>
        <a:srgbClr val="B13B42"/>
      </a:accent2>
      <a:accent3>
        <a:srgbClr val="C34D85"/>
      </a:accent3>
      <a:accent4>
        <a:srgbClr val="B13BA5"/>
      </a:accent4>
      <a:accent5>
        <a:srgbClr val="9E4DC3"/>
      </a:accent5>
      <a:accent6>
        <a:srgbClr val="6445B5"/>
      </a:accent6>
      <a:hlink>
        <a:srgbClr val="B149C2"/>
      </a:hlink>
      <a:folHlink>
        <a:srgbClr val="7F7F7F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3241</Words>
  <Application>Microsoft Office PowerPoint</Application>
  <PresentationFormat>Panoramiczny</PresentationFormat>
  <Paragraphs>295</Paragraphs>
  <Slides>38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5" baseType="lpstr">
      <vt:lpstr>MS Mincho</vt:lpstr>
      <vt:lpstr>Calibri</vt:lpstr>
      <vt:lpstr>Gill Sans MT</vt:lpstr>
      <vt:lpstr>Tw Cen MT</vt:lpstr>
      <vt:lpstr>Wingdings</vt:lpstr>
      <vt:lpstr>Wingdings 2</vt:lpstr>
      <vt:lpstr>DividendVTI</vt:lpstr>
      <vt:lpstr>PPK PRACOWNICZE PLANY KAPITAŁOWE </vt:lpstr>
      <vt:lpstr>PODSTAWY PRAWNE</vt:lpstr>
      <vt:lpstr>CO określa Ustawa o ppk</vt:lpstr>
      <vt:lpstr>Cel  ppk</vt:lpstr>
      <vt:lpstr>KTO JEST ZOBOWIĄZANY DO TWORZENIA PPK?</vt:lpstr>
      <vt:lpstr>Założenia ppk</vt:lpstr>
      <vt:lpstr>Ważne!!!</vt:lpstr>
      <vt:lpstr>Polski Fundusz Rozwoju S.A. (PFR)-jaki udział zajmuje w strukturze PPK? </vt:lpstr>
      <vt:lpstr>KNF</vt:lpstr>
      <vt:lpstr>Kto nie podlega przepisom Ustawy o PPK?</vt:lpstr>
      <vt:lpstr>Do czego w ppk  zobowiązany został pracodawca?</vt:lpstr>
      <vt:lpstr>Koszty ppk </vt:lpstr>
      <vt:lpstr>Obowiązki w zakresie informacji</vt:lpstr>
      <vt:lpstr>Umowa o zarządzanie </vt:lpstr>
      <vt:lpstr>Jaki podmiot  może oferować zarządzanie środkami ppk?</vt:lpstr>
      <vt:lpstr>Kiedy podpisać umowę o zarządzanie ?</vt:lpstr>
      <vt:lpstr>Umowa o prowadzenie</vt:lpstr>
      <vt:lpstr>Obowiązki terminowe co umów o zarządzanie i prowadzenie </vt:lpstr>
      <vt:lpstr>Wpłaty składek do instytucji finansowej</vt:lpstr>
      <vt:lpstr>Obowiązki instytucji finansowej po zawarciu umowy o prowadzenie </vt:lpstr>
      <vt:lpstr>Cd </vt:lpstr>
      <vt:lpstr>Dobrowolność uczestnictwa w ppk </vt:lpstr>
      <vt:lpstr>Osoby uprawnione na wypadek śmierci </vt:lpstr>
      <vt:lpstr>Wpłaty na ppk</vt:lpstr>
      <vt:lpstr>przykład</vt:lpstr>
      <vt:lpstr>Wpłaty finansowane przez skarb państwa</vt:lpstr>
      <vt:lpstr>Wpłata powitalna</vt:lpstr>
      <vt:lpstr>Dopłaty roczne</vt:lpstr>
      <vt:lpstr>cd</vt:lpstr>
      <vt:lpstr>cd</vt:lpstr>
      <vt:lpstr>Kiedy dopłata roczna nie przysługuje</vt:lpstr>
      <vt:lpstr>Wpłaty finansowane prze podmiot zatrudniający</vt:lpstr>
      <vt:lpstr>cd</vt:lpstr>
      <vt:lpstr>Wpłaty do ppk finansowane przez uczestnika</vt:lpstr>
      <vt:lpstr>Dokument deklaracji – co i kiedy zmieniamy tym dokumentem</vt:lpstr>
      <vt:lpstr>Założenia PPK</vt:lpstr>
      <vt:lpstr>Co będzie się działo ze środkami gromadzonymi na rachunkach uczestników?</vt:lpstr>
      <vt:lpstr>Niniejsza prezentacja stanowi materiał informacyjny.   Została przekazana  w celu prezentacji celu i założeń ppk.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PPK PRACOWNICZE PLANY KAPITAŁOWE</dc:title>
  <dc:creator>Biuro Audytu "Kazus" Edyta Komoszyńska-Winiewska Biuro Audytu "Kazus" Edyta Komoszyńska-Winiewska</dc:creator>
  <cp:lastModifiedBy>Oliwia Winiewska</cp:lastModifiedBy>
  <cp:revision>9</cp:revision>
  <dcterms:created xsi:type="dcterms:W3CDTF">2020-09-03T20:31:11Z</dcterms:created>
  <dcterms:modified xsi:type="dcterms:W3CDTF">2020-09-29T08:57:50Z</dcterms:modified>
</cp:coreProperties>
</file>