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9CD6-1784-4FD3-B30B-8E3519D9F8AD}" type="datetimeFigureOut">
              <a:rPr lang="pl-PL" smtClean="0"/>
              <a:pPr/>
              <a:t>2020-08-31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83018-D056-482C-9359-4632A02551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sus\Desktop\Nowy%20folder\wochowawcze\APEL\nie-pamietasz-bo-nie-mozesz_iNkTjwvxF0o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>Uroczyste Rozpoczęcie Roku Szkolnego 2020/2021</a:t>
            </a:r>
            <a:endParaRPr lang="pl-PL" dirty="0"/>
          </a:p>
        </p:txBody>
      </p:sp>
      <p:pic>
        <p:nvPicPr>
          <p:cNvPr id="6" name="nie-pamietasz-bo-nie-mozesz_iNkTjwvxF0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29124" y="4857760"/>
            <a:ext cx="304800" cy="304800"/>
          </a:xfrm>
          <a:prstGeom prst="rect">
            <a:avLst/>
          </a:prstGeom>
        </p:spPr>
      </p:pic>
      <p:pic>
        <p:nvPicPr>
          <p:cNvPr id="2052" name="Picture 4" descr="C:\Users\Asus\Desktop\Nowy folder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928670"/>
            <a:ext cx="4000528" cy="117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215206" y="5428433"/>
            <a:ext cx="1928794" cy="1429567"/>
          </a:xfrm>
          <a:prstGeom prst="rect">
            <a:avLst/>
          </a:prstGeom>
          <a:noFill/>
        </p:spPr>
      </p:pic>
      <p:pic>
        <p:nvPicPr>
          <p:cNvPr id="7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428736"/>
            <a:ext cx="2143140" cy="1350184"/>
          </a:xfrm>
          <a:prstGeom prst="rect">
            <a:avLst/>
          </a:prstGeom>
          <a:noFill/>
        </p:spPr>
      </p:pic>
      <p:pic>
        <p:nvPicPr>
          <p:cNvPr id="8195" name="Picture 3" descr="C:\Users\Asus\Desktop\Nowy folder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500570"/>
            <a:ext cx="2143125" cy="2143125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1261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600" b="1" dirty="0">
                <a:ea typeface="YDP Phys" pitchFamily="34" charset="0"/>
              </a:rPr>
              <a:t>Konstanty Ildefons Gałczyński</a:t>
            </a:r>
            <a:endParaRPr lang="pl-PL" sz="5600" dirty="0">
              <a:ea typeface="YDP Phys" pitchFamily="34" charset="0"/>
            </a:endParaRPr>
          </a:p>
          <a:p>
            <a:pPr>
              <a:buNone/>
            </a:pPr>
            <a:r>
              <a:rPr lang="pl-PL" sz="5600" b="1" dirty="0">
                <a:ea typeface="YDP Phys" pitchFamily="34" charset="0"/>
              </a:rPr>
              <a:t>"Pieśń o żołnierzach z Westerplatte"</a:t>
            </a: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Kiedy się wypełniły dni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i przyszło zginąć latem,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prosto do nieba czwórkami szli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żołnierze z Westerplatte.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(A lato było piękne tego roku).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I tak śpiewali: Ach, to nic,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że tak bolały rany,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bo jakże słodko teraz iść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na te niebiańskie polany.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(A na ziemi tego roku było tyle wrzosu na bukiety).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W Gdańsku staliśmy tak jak mur,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gwiżdżąc na szwabską armatę,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teraz wznosimy się wśród chmur,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żołnierze z Westerplatte.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I ci, co dobry mają wzrok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i słuch, słyszeli pono,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jak dudni w chmurach równy krok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Morskiego Batalionu.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I śpiew słyszano taki: - By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słoneczny czas wyzyskać,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będziemy grzać się w ciepłe dni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na rajskich wrzosowiskach.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/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Lecz gdy wiatr zimny będzie dął,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i smutek krążył światem,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w środek Warszawy spłyniemy w dół,</a:t>
            </a:r>
            <a:br>
              <a:rPr lang="pl-PL" sz="5600" dirty="0">
                <a:ea typeface="YDP Phys" pitchFamily="34" charset="0"/>
              </a:rPr>
            </a:br>
            <a:r>
              <a:rPr lang="pl-PL" sz="5600" dirty="0">
                <a:ea typeface="YDP Phys" pitchFamily="34" charset="0"/>
              </a:rPr>
              <a:t>żołnierze z Westerplatte.</a:t>
            </a:r>
          </a:p>
          <a:p>
            <a:endParaRPr lang="pl-PL" dirty="0">
              <a:ea typeface="YDP Phys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285728"/>
            <a:ext cx="4038600" cy="6126163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pl-PL" sz="4000" b="1" dirty="0">
                <a:ea typeface="YDP Phys" pitchFamily="34" charset="0"/>
              </a:rPr>
              <a:t>Krzysztof Kamil Baczyński</a:t>
            </a:r>
            <a:endParaRPr lang="pl-PL" sz="4000" dirty="0">
              <a:ea typeface="YDP Phys" pitchFamily="34" charset="0"/>
            </a:endParaRPr>
          </a:p>
          <a:p>
            <a:pPr>
              <a:buNone/>
            </a:pPr>
            <a:r>
              <a:rPr lang="pl-PL" sz="4000" b="1" dirty="0">
                <a:ea typeface="YDP Phys" pitchFamily="34" charset="0"/>
              </a:rPr>
              <a:t>„Mazowsze”</a:t>
            </a:r>
            <a:endParaRPr lang="pl-PL" sz="4000" dirty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>
                <a:ea typeface="YDP Phys" pitchFamily="34" charset="0"/>
              </a:rPr>
              <a:t>Mazowsze. Piasek. Wisła i las.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Mazowsze moje. Płasko, daleko –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pod potokami szumiących gwiazd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pod sosen rzeką.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Jeszcze tu wczoraj słyszałem trzask: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salwa jak poklask wielkiej dłoni.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Był las. Pochłonął znowu las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kaski wysokie, kości i konie.</a:t>
            </a: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 smtClean="0">
                <a:ea typeface="YDP Phys" pitchFamily="34" charset="0"/>
              </a:rPr>
              <a:t>Zda </a:t>
            </a:r>
            <a:r>
              <a:rPr lang="pl-PL" sz="4000" dirty="0">
                <a:ea typeface="YDP Phys" pitchFamily="34" charset="0"/>
              </a:rPr>
              <a:t>mi się, stoi tu jeszcze szereg,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mur granatowy. Strzały jak baty.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Czwartego pułku czapy i gwery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i jak obłoki – dymią armaty.</a:t>
            </a: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 smtClean="0">
                <a:ea typeface="YDP Phys" pitchFamily="34" charset="0"/>
              </a:rPr>
              <a:t>Znowu </a:t>
            </a:r>
            <a:r>
              <a:rPr lang="pl-PL" sz="4000" dirty="0">
                <a:ea typeface="YDP Phys" pitchFamily="34" charset="0"/>
              </a:rPr>
              <a:t>odetchniesz, grzywo zieleni,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piasek przesypie się w misach pól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i usta znowu przylgną do ziemi,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będą całować długi świst kul.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Wisło, pamiętasz? Lesie, w twych kartach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widzę ich, stoją – synowie powstań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w rozdartych bluzach – ziemio uparta –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jak drzewa prości.</a:t>
            </a: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 smtClean="0">
                <a:ea typeface="YDP Phys" pitchFamily="34" charset="0"/>
              </a:rPr>
              <a:t>W </a:t>
            </a:r>
            <a:r>
              <a:rPr lang="pl-PL" sz="4000" dirty="0">
                <a:ea typeface="YDP Phys" pitchFamily="34" charset="0"/>
              </a:rPr>
              <a:t>sercach rozwianych, z hukiem dwururek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rok sześćdziesiąty trzeci.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Wiatr czas zawiera. Miłość to? Życie?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łatki ich oczu? Płatki zamieci?</a:t>
            </a: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endParaRPr lang="pl-PL" sz="4000" dirty="0">
              <a:ea typeface="YDP Phys" pitchFamily="34" charset="0"/>
            </a:endParaRP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endParaRPr lang="pl-PL" sz="4000" dirty="0">
              <a:ea typeface="YDP Phys" pitchFamily="34" charset="0"/>
            </a:endParaRP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 smtClean="0">
                <a:ea typeface="YDP Phys" pitchFamily="34" charset="0"/>
              </a:rPr>
              <a:t>Piasku </a:t>
            </a:r>
            <a:r>
              <a:rPr lang="pl-PL" sz="4000" dirty="0">
                <a:ea typeface="YDP Phys" pitchFamily="34" charset="0"/>
              </a:rPr>
              <a:t>pamiętasz? Ziemio, pamiętasz?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Rzemień od broni ramię przecinał,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twarze, mundury jak popiół święty.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Wnuków pamiętasz? Światła godzinę?</a:t>
            </a: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 smtClean="0">
                <a:ea typeface="YDP Phys" pitchFamily="34" charset="0"/>
              </a:rPr>
              <a:t>I </a:t>
            </a:r>
            <a:r>
              <a:rPr lang="pl-PL" sz="4000" dirty="0">
                <a:ea typeface="YDP Phys" pitchFamily="34" charset="0"/>
              </a:rPr>
              <a:t>byłeś wolny, grobie pokoleń.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Las się zabliźnił i piach przywalił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Pługi szły, drogi w wielkim mozole,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zapominały.</a:t>
            </a:r>
          </a:p>
          <a:p>
            <a:pPr lvl="0">
              <a:buNone/>
            </a:pPr>
            <a:endParaRPr lang="pl-PL" sz="4000" dirty="0" smtClean="0">
              <a:ea typeface="YDP Phys" pitchFamily="34" charset="0"/>
            </a:endParaRPr>
          </a:p>
          <a:p>
            <a:pPr lvl="0">
              <a:buNone/>
            </a:pPr>
            <a:r>
              <a:rPr lang="pl-PL" sz="4000" dirty="0" smtClean="0">
                <a:ea typeface="YDP Phys" pitchFamily="34" charset="0"/>
              </a:rPr>
              <a:t>A </a:t>
            </a:r>
            <a:r>
              <a:rPr lang="pl-PL" sz="4000" dirty="0">
                <a:ea typeface="YDP Phys" pitchFamily="34" charset="0"/>
              </a:rPr>
              <a:t>potem kraju runęło niebo.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Tłumy obdarte z serca i z ciała,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i dymił ogniem każdy kęs chleba,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i śmierć się stała.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Piasku pamiętasz? Krew czarna w supły,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związana – ciekła w wielkie mogiły,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jak złe gałęzie wiły się trupy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dzieci – i batów skręcone żyły.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Piasku, to tobie szeptali leżąc,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wracając w ciebie krwi nicią wąską,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dzieci, kobiety, chłopi, żołnierze: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„Polsko, odezwij się, Polsko”.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Piasku, pamiętasz? Wisło przepłyniesz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szorstkim swym suknem po płaszczu plemion.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Gdy w boju padnę – o daj mi imię,</a:t>
            </a:r>
            <a:br>
              <a:rPr lang="pl-PL" sz="4000" dirty="0">
                <a:ea typeface="YDP Phys" pitchFamily="34" charset="0"/>
              </a:rPr>
            </a:br>
            <a:r>
              <a:rPr lang="pl-PL" sz="4000" dirty="0">
                <a:ea typeface="YDP Phys" pitchFamily="34" charset="0"/>
              </a:rPr>
              <a:t>moja ty twarda, żołnierska ziemio.</a:t>
            </a:r>
          </a:p>
          <a:p>
            <a:pPr>
              <a:buNone/>
            </a:pPr>
            <a:r>
              <a:rPr lang="pl-PL" sz="4000" i="1" dirty="0">
                <a:ea typeface="YDP Phys" pitchFamily="34" charset="0"/>
              </a:rPr>
              <a:t> </a:t>
            </a:r>
            <a:endParaRPr lang="pl-PL" sz="4000" dirty="0">
              <a:ea typeface="YDP Phys" pitchFamily="34" charset="0"/>
            </a:endParaRPr>
          </a:p>
          <a:p>
            <a:pPr>
              <a:buNone/>
            </a:pPr>
            <a:r>
              <a:rPr lang="pl-PL" sz="4000" i="1" dirty="0">
                <a:ea typeface="YDP Phys" pitchFamily="34" charset="0"/>
              </a:rPr>
              <a:t>26.VII.43 r.</a:t>
            </a:r>
            <a:endParaRPr lang="pl-PL" sz="4000" dirty="0">
              <a:ea typeface="YDP Phys" pitchFamily="34" charset="0"/>
            </a:endParaRPr>
          </a:p>
          <a:p>
            <a:pPr>
              <a:buNone/>
            </a:pPr>
            <a:endParaRPr lang="pl-PL" dirty="0">
              <a:ea typeface="YDP Phy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„Nie pamiętasz bo nie możesz”</a:t>
            </a: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Nie pamiętasz bo nie możesz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Byłeś wtedy małym chłopcem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Gdy twój ojciec z karabinem szedł na bój </a:t>
            </a: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Ref.: Wśród wystrzałów, huków bomb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Bronił on ojczyznę swą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 Byś mógł teraz wybudować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Piękny dom ,nowy dom </a:t>
            </a: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Patrzysz w niebo widzisz błękit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i lecący sznur łabędzi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i do szkoły znów spokojnie możesz iść </a:t>
            </a: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Ref. Ale wtedy, ale wtedy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zamiast białych łabędzi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czarne skrzydła samolotów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 i huk bomb wystrzały bomb </a:t>
            </a: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My nie chcemy więcej wojny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Chcemy żyć życiem spokojnym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Jaki długi i szeroki jest nasz świat </a:t>
            </a: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Ref: Chcemy miłość stworzyć wszędzie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 wojna niech legendą będzie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szczęście, miłość niech okryje </a:t>
            </a: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wojny ślad, z dawnych lat.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4098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3071802" cy="1800225"/>
          </a:xfrm>
          <a:prstGeom prst="rect">
            <a:avLst/>
          </a:prstGeom>
          <a:noFill/>
        </p:spPr>
      </p:pic>
      <p:pic>
        <p:nvPicPr>
          <p:cNvPr id="4099" name="Picture 3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15074" y="357166"/>
            <a:ext cx="2928926" cy="1800225"/>
          </a:xfrm>
          <a:prstGeom prst="rect">
            <a:avLst/>
          </a:prstGeom>
          <a:noFill/>
        </p:spPr>
      </p:pic>
      <p:pic>
        <p:nvPicPr>
          <p:cNvPr id="6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2857488" cy="1800225"/>
          </a:xfrm>
          <a:prstGeom prst="rect">
            <a:avLst/>
          </a:prstGeom>
          <a:noFill/>
        </p:spPr>
      </p:pic>
      <p:pic>
        <p:nvPicPr>
          <p:cNvPr id="7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57775"/>
            <a:ext cx="2786050" cy="1800225"/>
          </a:xfrm>
          <a:prstGeom prst="rect">
            <a:avLst/>
          </a:prstGeom>
          <a:noFill/>
        </p:spPr>
      </p:pic>
      <p:pic>
        <p:nvPicPr>
          <p:cNvPr id="8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29388" y="5057775"/>
            <a:ext cx="2714612" cy="1800225"/>
          </a:xfrm>
          <a:prstGeom prst="rect">
            <a:avLst/>
          </a:prstGeom>
          <a:noFill/>
        </p:spPr>
      </p:pic>
      <p:pic>
        <p:nvPicPr>
          <p:cNvPr id="9" name="Picture 2" descr="C:\Users\Asus\Desktop\Nowy folder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86512" y="2571744"/>
            <a:ext cx="2857488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endParaRPr lang="pl-PL" dirty="0">
              <a:latin typeface="Arial Narrow" pitchFamily="34" charset="0"/>
            </a:endParaRPr>
          </a:p>
          <a:p>
            <a:pPr algn="ctr">
              <a:buNone/>
            </a:pPr>
            <a:endParaRPr lang="pl-PL" dirty="0" smtClean="0">
              <a:latin typeface="Arial Narrow" pitchFamily="34" charset="0"/>
            </a:endParaRPr>
          </a:p>
          <a:p>
            <a:pPr algn="ctr">
              <a:buNone/>
            </a:pPr>
            <a:endParaRPr lang="pl-PL" dirty="0">
              <a:latin typeface="Arial Narrow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Krótką prezentację na rozpoczęcie Roku Szkolnego przygotowała klasa II TA i TH wraz z wychowawcą.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12290" name="Picture 2" descr="C:\Users\Asus\Desktop\Nowy folder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14356"/>
            <a:ext cx="3895725" cy="1171575"/>
          </a:xfrm>
          <a:prstGeom prst="rect">
            <a:avLst/>
          </a:prstGeom>
          <a:noFill/>
        </p:spPr>
      </p:pic>
      <p:pic>
        <p:nvPicPr>
          <p:cNvPr id="12291" name="Picture 3" descr="C:\Users\Asus\Desktop\Nowy folder\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07194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118653058_747325149424372_7769522623597136563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714356"/>
            <a:ext cx="4500594" cy="3457493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00562" y="214290"/>
            <a:ext cx="4186238" cy="5911873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Witamy wszystkich bardzo serdecznie w nowym Roku </a:t>
            </a:r>
            <a:r>
              <a:rPr lang="pl-PL" dirty="0" smtClean="0">
                <a:latin typeface="Arial Narrow" pitchFamily="34" charset="0"/>
              </a:rPr>
              <a:t>Szkolnym </a:t>
            </a:r>
            <a:r>
              <a:rPr lang="pl-PL" dirty="0" smtClean="0">
                <a:latin typeface="Arial Narrow" pitchFamily="34" charset="0"/>
              </a:rPr>
              <a:t>2020/2021.</a:t>
            </a:r>
          </a:p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Szczególnie gorąco witamy Pana Dyrektora, wszystkich nauczycieli, pracowników szkoły, Nasze koleżanki i kolegów, bo bardzo się za Wami stęskniliśmy.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1027" name="Picture 3" descr="C:\Users\Asus\Desktop\Nowy folder\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2314575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Nowy folder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5526137" cy="2428892"/>
          </a:xfrm>
          <a:prstGeom prst="rect">
            <a:avLst/>
          </a:prstGeom>
          <a:noFill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0" y="285728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Dzisiejszy dzień to radosne spotkanie z </a:t>
            </a:r>
            <a:r>
              <a:rPr lang="pl-PL" dirty="0" smtClean="0">
                <a:latin typeface="Arial Narrow" pitchFamily="34" charset="0"/>
              </a:rPr>
              <a:t>koleżankami </a:t>
            </a:r>
            <a:r>
              <a:rPr lang="pl-PL" dirty="0" smtClean="0">
                <a:latin typeface="Arial Narrow" pitchFamily="34" charset="0"/>
              </a:rPr>
              <a:t>i kolegami po długim, wakacyjnym wypoczynku, ale przede wszystkim niezwykły dzień i wielkie przeżycie dla nowo przyjętych uczniów Naszej </a:t>
            </a:r>
            <a:r>
              <a:rPr lang="pl-PL" dirty="0" smtClean="0">
                <a:latin typeface="Arial Narrow" pitchFamily="34" charset="0"/>
              </a:rPr>
              <a:t>szkoły.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8596" y="507207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 Narrow" pitchFamily="34" charset="0"/>
              </a:rPr>
              <a:t>To ich właśnie szczególnie gorąco witamy w Naszej szkole.</a:t>
            </a:r>
          </a:p>
          <a:p>
            <a:r>
              <a:rPr lang="pl-PL" sz="2400" dirty="0" smtClean="0">
                <a:latin typeface="Arial Narrow" pitchFamily="34" charset="0"/>
              </a:rPr>
              <a:t>Witamy i wierzymy, że Nasza szkoła stanie się Waszą </a:t>
            </a:r>
            <a:r>
              <a:rPr lang="pl-PL" sz="2400" dirty="0" smtClean="0">
                <a:latin typeface="Arial Narrow" pitchFamily="34" charset="0"/>
              </a:rPr>
              <a:t>szkołą, </a:t>
            </a:r>
            <a:r>
              <a:rPr lang="pl-PL" sz="2400" dirty="0" smtClean="0">
                <a:latin typeface="Arial Narrow" pitchFamily="34" charset="0"/>
              </a:rPr>
              <a:t>a nauka w </a:t>
            </a:r>
            <a:r>
              <a:rPr lang="pl-PL" sz="2400" dirty="0" smtClean="0">
                <a:latin typeface="Arial Narrow" pitchFamily="34" charset="0"/>
              </a:rPr>
              <a:t>Niej </a:t>
            </a:r>
            <a:r>
              <a:rPr lang="pl-PL" sz="2400" dirty="0" smtClean="0">
                <a:latin typeface="Arial Narrow" pitchFamily="34" charset="0"/>
              </a:rPr>
              <a:t>niech będzie dla </a:t>
            </a:r>
            <a:r>
              <a:rPr lang="pl-PL" sz="2400" dirty="0" smtClean="0">
                <a:latin typeface="Arial Narrow" pitchFamily="34" charset="0"/>
              </a:rPr>
              <a:t>Was </a:t>
            </a:r>
            <a:r>
              <a:rPr lang="pl-PL" sz="2400" dirty="0" smtClean="0">
                <a:latin typeface="Arial Narrow" pitchFamily="34" charset="0"/>
              </a:rPr>
              <a:t>owocna i przyjemna.</a:t>
            </a:r>
            <a:endParaRPr lang="pl-PL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Życzenia samych piątek kierujemy szczególnie do uczniów klas maturalnych, którzy w tym roku przystąpią do egzaminów dojrzałości i egzaminów kwalifikacyjnych w poszczególnych zawodach.</a:t>
            </a:r>
          </a:p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 Życzymy </a:t>
            </a:r>
            <a:r>
              <a:rPr lang="pl-PL" dirty="0" smtClean="0">
                <a:latin typeface="Arial Narrow" pitchFamily="34" charset="0"/>
              </a:rPr>
              <a:t>Wam </a:t>
            </a:r>
            <a:r>
              <a:rPr lang="pl-PL" dirty="0" smtClean="0">
                <a:latin typeface="Arial Narrow" pitchFamily="34" charset="0"/>
              </a:rPr>
              <a:t>żeby ten ostatni rok w Naszej szkole, był nie tylko ciężką pracą, ale również przyjemnością i spełnieniem wszystkich oczekiwań.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10242" name="Picture 2" descr="C:\Users\Asus\Desktop\Nowy folder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86512" y="4214818"/>
            <a:ext cx="2286016" cy="2009775"/>
          </a:xfrm>
          <a:prstGeom prst="rect">
            <a:avLst/>
          </a:prstGeom>
          <a:noFill/>
        </p:spPr>
      </p:pic>
      <p:pic>
        <p:nvPicPr>
          <p:cNvPr id="10244" name="Picture 4" descr="C:\Users\Asus\Desktop\Nowy folder\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14818"/>
            <a:ext cx="2276475" cy="2009775"/>
          </a:xfrm>
          <a:prstGeom prst="rect">
            <a:avLst/>
          </a:prstGeom>
          <a:noFill/>
        </p:spPr>
      </p:pic>
      <p:pic>
        <p:nvPicPr>
          <p:cNvPr id="7" name="Picture 2" descr="C:\Users\Asus\Desktop\Nowy folder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256"/>
            <a:ext cx="2276475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118413160_313025073255037_6046913492977375654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2374360" cy="3239305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A Wy drodzy nauczyciele? Dla Was 1 września oznacza początek ciężkiego pełnego pracy roku.</a:t>
            </a:r>
          </a:p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Życzymy Wam by współpraca z Nami, uczniami układała się jak najlepiej i abyście osiągali sukcesy na polu zawodowym.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3074" name="Picture 2" descr="C:\Users\Asus\Desktop\Nowy folder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0" y="4500570"/>
            <a:ext cx="2095500" cy="2181225"/>
          </a:xfrm>
          <a:prstGeom prst="rect">
            <a:avLst/>
          </a:prstGeom>
          <a:noFill/>
        </p:spPr>
      </p:pic>
      <p:pic>
        <p:nvPicPr>
          <p:cNvPr id="3075" name="Picture 3" descr="C:\Users\Asus\Desktop\Nowy folder\118652373_673761043233524_6902012175314677676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3786190"/>
            <a:ext cx="2667001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sus\Desktop\Nowy folder\18.png"/>
          <p:cNvPicPr>
            <a:picLocks noChangeAspect="1" noChangeArrowheads="1"/>
          </p:cNvPicPr>
          <p:nvPr/>
        </p:nvPicPr>
        <p:blipFill>
          <a:blip r:embed="rId2"/>
          <a:srcRect b="7407"/>
          <a:stretch>
            <a:fillRect/>
          </a:stretch>
        </p:blipFill>
        <p:spPr bwMode="auto">
          <a:xfrm>
            <a:off x="2714612" y="2357430"/>
            <a:ext cx="3857652" cy="357190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latin typeface="FangSong" pitchFamily="49" charset="-122"/>
                <a:ea typeface="FangSong" pitchFamily="49" charset="-122"/>
              </a:rPr>
              <a:t>„Im więcej wiedzy posiądziemy teraz,</a:t>
            </a:r>
          </a:p>
          <a:p>
            <a:pPr algn="ctr">
              <a:buNone/>
            </a:pPr>
            <a:r>
              <a:rPr lang="pl-PL" dirty="0" smtClean="0">
                <a:latin typeface="FangSong" pitchFamily="49" charset="-122"/>
                <a:ea typeface="FangSong" pitchFamily="49" charset="-122"/>
              </a:rPr>
              <a:t>Tym trudniej będzie nas pokonać w przyszłości</a:t>
            </a:r>
          </a:p>
          <a:p>
            <a:pPr algn="ctr">
              <a:buNone/>
            </a:pPr>
            <a:r>
              <a:rPr lang="pl-PL" dirty="0" smtClean="0">
                <a:latin typeface="FangSong" pitchFamily="49" charset="-122"/>
                <a:ea typeface="FangSong" pitchFamily="49" charset="-122"/>
              </a:rPr>
              <a:t>O tyle będziemy mądrzejsi”.</a:t>
            </a:r>
            <a:endParaRPr lang="pl-PL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11267" name="Picture 3" descr="C:\Users\Asus\Desktop\Nowy folder\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2276475" cy="2009775"/>
          </a:xfrm>
          <a:prstGeom prst="rect">
            <a:avLst/>
          </a:prstGeom>
          <a:noFill/>
        </p:spPr>
      </p:pic>
      <p:pic>
        <p:nvPicPr>
          <p:cNvPr id="11268" name="Picture 4" descr="C:\Users\Asus\Desktop\Nowy folder\1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500826" y="3429000"/>
            <a:ext cx="2000264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118729149_300129144620649_9187168589874557530_n.jpg"/>
          <p:cNvPicPr>
            <a:picLocks noGrp="1" noChangeAspect="1"/>
          </p:cNvPicPr>
          <p:nvPr>
            <p:ph idx="1"/>
          </p:nvPr>
        </p:nvPicPr>
        <p:blipFill>
          <a:blip r:embed="rId2"/>
          <a:srcRect l="1269"/>
          <a:stretch>
            <a:fillRect/>
          </a:stretch>
        </p:blipFill>
        <p:spPr>
          <a:xfrm rot="10800000">
            <a:off x="2500298" y="428604"/>
            <a:ext cx="4214842" cy="5692006"/>
          </a:xfrm>
        </p:spPr>
      </p:pic>
      <p:pic>
        <p:nvPicPr>
          <p:cNvPr id="7170" name="Picture 2" descr="C:\Users\Asus\Desktop\Nowy folder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43182"/>
            <a:ext cx="1901807" cy="3439196"/>
          </a:xfrm>
          <a:prstGeom prst="rect">
            <a:avLst/>
          </a:prstGeom>
          <a:noFill/>
        </p:spPr>
      </p:pic>
      <p:pic>
        <p:nvPicPr>
          <p:cNvPr id="6" name="Picture 2" descr="C:\Users\Asus\Desktop\Nowy folder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16" y="2643182"/>
            <a:ext cx="1812937" cy="3439196"/>
          </a:xfrm>
          <a:prstGeom prst="rect">
            <a:avLst/>
          </a:prstGeom>
          <a:noFill/>
        </p:spPr>
      </p:pic>
      <p:pic>
        <p:nvPicPr>
          <p:cNvPr id="7171" name="Picture 3" descr="C:\Users\Asus\Desktop\Nowy folder\7.jpg"/>
          <p:cNvPicPr>
            <a:picLocks noChangeAspect="1" noChangeArrowheads="1"/>
          </p:cNvPicPr>
          <p:nvPr/>
        </p:nvPicPr>
        <p:blipFill>
          <a:blip r:embed="rId4"/>
          <a:srcRect r="50717"/>
          <a:stretch>
            <a:fillRect/>
          </a:stretch>
        </p:blipFill>
        <p:spPr bwMode="auto">
          <a:xfrm>
            <a:off x="6858016" y="285728"/>
            <a:ext cx="2177184" cy="2062161"/>
          </a:xfrm>
          <a:prstGeom prst="rect">
            <a:avLst/>
          </a:prstGeom>
          <a:noFill/>
        </p:spPr>
      </p:pic>
      <p:pic>
        <p:nvPicPr>
          <p:cNvPr id="9" name="Picture 3" descr="C:\Users\Asus\Desktop\Nowy folder\7.jpg"/>
          <p:cNvPicPr>
            <a:picLocks noChangeAspect="1" noChangeArrowheads="1"/>
          </p:cNvPicPr>
          <p:nvPr/>
        </p:nvPicPr>
        <p:blipFill>
          <a:blip r:embed="rId4"/>
          <a:srcRect r="50717"/>
          <a:stretch>
            <a:fillRect/>
          </a:stretch>
        </p:blipFill>
        <p:spPr bwMode="auto">
          <a:xfrm flipH="1">
            <a:off x="142844" y="357166"/>
            <a:ext cx="2143140" cy="2062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118662875_312746760170832_5862493389730778633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642918"/>
            <a:ext cx="4257676" cy="3193257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Wrzesień kojarzy się wszystkim z zakończeniem wakacji, rozpoczęciem roku szkolnego, cudownym babim latem.</a:t>
            </a:r>
          </a:p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Nie zawsze jednak tak było. Nie możemy zapomnieć co wydarzyło się 1 września 1939 roku.</a:t>
            </a:r>
          </a:p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Zaczęła się II Wojna Światowa ogarniając jak epidemia jakiejś strasznej choroby, kolejne kraje.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6147" name="Picture 3" descr="C:\Users\Asus\Desktop\Nowy folder\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643446"/>
            <a:ext cx="5390575" cy="2063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Wrzesień 1939 roku został na stałe wpisany do kalendarza jako data kolejnej męczeńskiej śmierci Polski.</a:t>
            </a:r>
          </a:p>
          <a:p>
            <a:pPr>
              <a:buNone/>
            </a:pPr>
            <a:r>
              <a:rPr lang="pl-PL" dirty="0" smtClean="0">
                <a:latin typeface="Arial Narrow" pitchFamily="34" charset="0"/>
              </a:rPr>
              <a:t>W dzisiejszym dniu, w 81 rocznicę wybuchu II Wojny Światowej składamy hołd wszystkim walczącym i poległym. Pamiętajmy, że to dzięki Nim żyjemy dziś w wolnej Polsce. Niech na zawsze w pamięci Naszego narodu pozostaną imiona Tych, którzy życie oddali dla ojczyzny. Niech ich niezłomna, bohaterska postawa będzie dla Nas drogowskazem w nauce, pracy i służbie dla Ojczyzny.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5122" name="Picture 2" descr="C:\Users\Asus\Desktop\Nowy folder\5.jpg"/>
          <p:cNvPicPr>
            <a:picLocks noChangeAspect="1" noChangeArrowheads="1"/>
          </p:cNvPicPr>
          <p:nvPr/>
        </p:nvPicPr>
        <p:blipFill>
          <a:blip r:embed="rId2"/>
          <a:srcRect r="892" b="-447"/>
          <a:stretch>
            <a:fillRect/>
          </a:stretch>
        </p:blipFill>
        <p:spPr bwMode="auto">
          <a:xfrm>
            <a:off x="500034" y="714356"/>
            <a:ext cx="387670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497</Words>
  <Application>Microsoft Office PowerPoint</Application>
  <PresentationFormat>Pokaz na ekranie (4:3)</PresentationFormat>
  <Paragraphs>73</Paragraphs>
  <Slides>12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Uroczyste Rozpoczęcie Roku Szkolnego 2020/2021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Uroczyste Rozpoczęcie Roku Szkolnego 2020/2021</dc:title>
  <dc:creator>Asus</dc:creator>
  <cp:lastModifiedBy>Asus</cp:lastModifiedBy>
  <cp:revision>20</cp:revision>
  <dcterms:created xsi:type="dcterms:W3CDTF">2020-08-31T10:56:13Z</dcterms:created>
  <dcterms:modified xsi:type="dcterms:W3CDTF">2020-08-31T18:30:56Z</dcterms:modified>
</cp:coreProperties>
</file>