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46" r:id="rId2"/>
    <p:sldId id="359" r:id="rId3"/>
    <p:sldId id="360" r:id="rId4"/>
    <p:sldId id="361" r:id="rId5"/>
    <p:sldId id="362" r:id="rId6"/>
    <p:sldId id="363" r:id="rId7"/>
    <p:sldId id="3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091EA"/>
    <a:srgbClr val="FF0000"/>
    <a:srgbClr val="00B415"/>
    <a:srgbClr val="FFC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94660"/>
  </p:normalViewPr>
  <p:slideViewPr>
    <p:cSldViewPr>
      <p:cViewPr varScale="1">
        <p:scale>
          <a:sx n="68" d="100"/>
          <a:sy n="68" d="100"/>
        </p:scale>
        <p:origin x="-15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6E38-82B1-47BB-A812-313B295FEFF2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89E94-532B-494D-AD7A-712B16D9F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146133-C2C6-42E5-9F03-188AA2A4A162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89E94-532B-494D-AD7A-712B16D9F5A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209800" y="5695950"/>
            <a:ext cx="6324600" cy="704850"/>
          </a:xfrm>
          <a:effectLst>
            <a:outerShdw dist="17961" dir="2700000" sx="1000" sy="1000" algn="ctr" rotWithShape="0">
              <a:schemeClr val="bg2"/>
            </a:outerShdw>
          </a:effectLst>
        </p:spPr>
        <p:txBody>
          <a:bodyPr>
            <a:noAutofit/>
          </a:bodyPr>
          <a:lstStyle/>
          <a:p>
            <a:pPr algn="r">
              <a:defRPr/>
            </a:pPr>
            <a:r>
              <a:rPr lang="pl-PL" sz="1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</a:t>
            </a:r>
            <a:endParaRPr lang="en-US" sz="1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5238750"/>
            <a:ext cx="6324600" cy="685800"/>
          </a:xfrm>
          <a:effectLst>
            <a:outerShdw dist="17961" dir="2700000" sx="1000" sy="1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r">
              <a:defRPr/>
            </a:pP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defRPr/>
            </a:pP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1371600" y="1066800"/>
            <a:ext cx="6400800" cy="533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60000"/>
              </a:lnSpc>
            </a:pPr>
            <a:endParaRPr lang="pl-PL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pl-PL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Stres</a:t>
            </a:r>
            <a:r>
              <a:rPr lang="pl-PL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najprościej można zdefiniować jako reakcję organizmu w odpowiedzi na wydarzenia, które zakłócają jego równowagę, obciążają lub przekraczają nasze zdolności do skutecznego poradzenia sobie. </a:t>
            </a:r>
          </a:p>
          <a:p>
            <a:pPr algn="just">
              <a:lnSpc>
                <a:spcPct val="160000"/>
              </a:lnSpc>
            </a:pPr>
            <a:endParaRPr lang="pl-PL" altLang="ko-KR" sz="2000" dirty="0" smtClean="0">
              <a:solidFill>
                <a:schemeClr val="bg1"/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pl-PL" altLang="ko-KR" sz="2000" b="1" dirty="0" smtClean="0">
                <a:solidFill>
                  <a:schemeClr val="bg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Stres</a:t>
            </a:r>
            <a:r>
              <a:rPr lang="pl-PL" altLang="ko-KR" sz="2000" dirty="0" smtClean="0">
                <a:solidFill>
                  <a:schemeClr val="bg1"/>
                </a:solidFill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jest nieodłącznym towarzyszem naszego życia, dlatego warto pochylić się nad jego istotą oraz poprawnym jego rozumieniu. </a:t>
            </a:r>
            <a:endParaRPr lang="en-US" altLang="ko-KR" sz="2000" dirty="0" smtClean="0">
              <a:solidFill>
                <a:schemeClr val="bg1"/>
              </a:solidFill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</p:txBody>
      </p:sp>
      <p:sp>
        <p:nvSpPr>
          <p:cNvPr id="23" name="AutoShape 68"/>
          <p:cNvSpPr>
            <a:spLocks noChangeArrowheads="1"/>
          </p:cNvSpPr>
          <p:nvPr/>
        </p:nvSpPr>
        <p:spPr bwMode="gray">
          <a:xfrm>
            <a:off x="1066800" y="381000"/>
            <a:ext cx="6696075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1">
              <a:defRPr/>
            </a:pPr>
            <a:r>
              <a:rPr kumimoji="1" lang="pl-PL" altLang="ko-KR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CZYM JEST STRES?</a:t>
            </a:r>
            <a:endParaRPr kumimoji="1" lang="en-US" altLang="ko-KR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pitchFamily="34" charset="-127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73162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pl-PL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DWA RODZAJE STRESU</a:t>
            </a:r>
            <a:endParaRPr lang="pl-PL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4040188" cy="639762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EUSTRES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33400" y="2209800"/>
            <a:ext cx="4040188" cy="395128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pl-PL" dirty="0" smtClean="0">
                <a:solidFill>
                  <a:schemeClr val="bg1"/>
                </a:solidFill>
              </a:rPr>
              <a:t>Jest to korzystny stres, motywujący nas do życiowej aktywności. Napięcie, które wtedy odczuwamy jest przyjemne i pomaga nam osiągnąć cel.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>
                <a:solidFill>
                  <a:schemeClr val="bg1"/>
                </a:solidFill>
                <a:sym typeface="Wingdings" pitchFamily="2" charset="2"/>
              </a:rPr>
              <a:t> </a:t>
            </a:r>
            <a:r>
              <a:rPr lang="pl-PL" dirty="0" err="1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r>
              <a:rPr lang="pl-PL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pl-PL" dirty="0" err="1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r>
              <a:rPr lang="pl-PL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pl-PL" dirty="0" err="1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r>
              <a:rPr lang="pl-PL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pl-PL" dirty="0" err="1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r>
              <a:rPr lang="pl-PL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pl-PL" dirty="0" err="1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r>
              <a:rPr lang="pl-PL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pl-PL" dirty="0" err="1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r>
              <a:rPr lang="pl-PL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pl-PL" dirty="0" err="1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r>
              <a:rPr lang="pl-PL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pl-PL" dirty="0" err="1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r>
              <a:rPr lang="pl-PL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pl-PL" dirty="0" err="1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r>
              <a:rPr lang="pl-PL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pl-PL" dirty="0" err="1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r>
              <a:rPr lang="pl-PL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pl-PL" dirty="0" err="1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r>
              <a:rPr lang="pl-PL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724400" y="1600200"/>
            <a:ext cx="4041775" cy="639762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DYSTRES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8200" y="2209800"/>
            <a:ext cx="4041775" cy="395128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pl-PL" dirty="0" smtClean="0">
                <a:solidFill>
                  <a:schemeClr val="bg1"/>
                </a:solidFill>
              </a:rPr>
              <a:t>Jest to przekroczenie optymalnego poziomu stresu . Przechodzimy                 w stres niekorzystny. Jego skutkiem może być poczucie wyczerpania. 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>
                <a:solidFill>
                  <a:schemeClr val="bg1"/>
                </a:solidFill>
                <a:sym typeface="Wingdings" pitchFamily="2" charset="2"/>
              </a:rPr>
              <a:t> </a:t>
            </a:r>
            <a:r>
              <a:rPr lang="pl-PL" dirty="0" err="1" smtClean="0">
                <a:solidFill>
                  <a:schemeClr val="bg1"/>
                </a:solidFill>
                <a:sym typeface="Wingdings" pitchFamily="2" charset="2"/>
              </a:rPr>
              <a:t></a:t>
            </a:r>
            <a:r>
              <a:rPr lang="pl-PL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pl-PL" dirty="0" err="1" smtClean="0">
                <a:solidFill>
                  <a:schemeClr val="bg1"/>
                </a:solidFill>
                <a:sym typeface="Wingdings" pitchFamily="2" charset="2"/>
              </a:rPr>
              <a:t></a:t>
            </a:r>
            <a:r>
              <a:rPr lang="pl-PL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pl-PL" dirty="0" err="1" smtClean="0">
                <a:solidFill>
                  <a:schemeClr val="bg1"/>
                </a:solidFill>
                <a:sym typeface="Wingdings" pitchFamily="2" charset="2"/>
              </a:rPr>
              <a:t></a:t>
            </a:r>
            <a:r>
              <a:rPr lang="pl-PL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pl-PL" dirty="0" err="1" smtClean="0">
                <a:solidFill>
                  <a:schemeClr val="bg1"/>
                </a:solidFill>
                <a:sym typeface="Wingdings" pitchFamily="2" charset="2"/>
              </a:rPr>
              <a:t></a:t>
            </a:r>
            <a:r>
              <a:rPr lang="pl-PL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pl-PL" dirty="0" err="1" smtClean="0">
                <a:solidFill>
                  <a:schemeClr val="bg1"/>
                </a:solidFill>
                <a:sym typeface="Wingdings" pitchFamily="2" charset="2"/>
              </a:rPr>
              <a:t></a:t>
            </a:r>
            <a:r>
              <a:rPr lang="pl-PL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pl-PL" dirty="0" err="1" smtClean="0">
                <a:solidFill>
                  <a:schemeClr val="bg1"/>
                </a:solidFill>
                <a:sym typeface="Wingdings" pitchFamily="2" charset="2"/>
              </a:rPr>
              <a:t></a:t>
            </a:r>
            <a:r>
              <a:rPr lang="pl-PL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pl-PL" dirty="0" err="1" smtClean="0">
                <a:solidFill>
                  <a:schemeClr val="bg1"/>
                </a:solidFill>
                <a:sym typeface="Wingdings" pitchFamily="2" charset="2"/>
              </a:rPr>
              <a:t></a:t>
            </a:r>
            <a:r>
              <a:rPr lang="pl-PL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pl-PL" dirty="0" err="1" smtClean="0">
                <a:solidFill>
                  <a:schemeClr val="bg1"/>
                </a:solidFill>
                <a:sym typeface="Wingdings" pitchFamily="2" charset="2"/>
              </a:rPr>
              <a:t></a:t>
            </a:r>
            <a:r>
              <a:rPr lang="pl-PL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pl-PL" dirty="0" err="1" smtClean="0">
                <a:solidFill>
                  <a:schemeClr val="bg1"/>
                </a:solidFill>
                <a:sym typeface="Wingdings" pitchFamily="2" charset="2"/>
              </a:rPr>
              <a:t></a:t>
            </a:r>
            <a:r>
              <a:rPr lang="pl-PL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pl-PL" dirty="0" err="1" smtClean="0">
                <a:solidFill>
                  <a:schemeClr val="bg1"/>
                </a:solidFill>
                <a:sym typeface="Wingdings" pitchFamily="2" charset="2"/>
              </a:rPr>
              <a:t></a:t>
            </a:r>
            <a:r>
              <a:rPr lang="pl-PL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pl-PL" dirty="0" err="1" smtClean="0">
                <a:solidFill>
                  <a:schemeClr val="bg1"/>
                </a:solidFill>
                <a:sym typeface="Wingdings" pitchFamily="2" charset="2"/>
              </a:rPr>
              <a:t></a:t>
            </a:r>
            <a:endParaRPr lang="pl-PL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pl-PL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CO POWODUJE NADMIAR STRESU?</a:t>
            </a:r>
            <a:endParaRPr lang="pl-PL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endParaRPr lang="pl-PL" sz="25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pl-PL" sz="2500" dirty="0" smtClean="0">
                <a:solidFill>
                  <a:schemeClr val="bg1"/>
                </a:solidFill>
              </a:rPr>
              <a:t>Zarówno stres „pozytywny” jak i „negatywny” w nadmiarze jest bardzo szkodliwy. Życie w ciągłym napięciu powoduje poważne skutki dla naszego organizm. Należy obserwować częstotliwość występowania:</a:t>
            </a:r>
          </a:p>
          <a:p>
            <a:pPr algn="just">
              <a:buNone/>
            </a:pPr>
            <a:endParaRPr lang="pl-PL" sz="25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pl-PL" sz="2500" dirty="0" smtClean="0">
                <a:solidFill>
                  <a:schemeClr val="bg1"/>
                </a:solidFill>
              </a:rPr>
              <a:t>Przyśpieszonego bicia serca.</a:t>
            </a:r>
          </a:p>
          <a:p>
            <a:pPr algn="just">
              <a:buFont typeface="Wingdings" pitchFamily="2" charset="2"/>
              <a:buChar char="q"/>
            </a:pPr>
            <a:r>
              <a:rPr lang="pl-PL" sz="2500" dirty="0" smtClean="0">
                <a:solidFill>
                  <a:schemeClr val="bg1"/>
                </a:solidFill>
              </a:rPr>
              <a:t>Spoconych dłoni.</a:t>
            </a:r>
          </a:p>
          <a:p>
            <a:pPr algn="just">
              <a:buFont typeface="Wingdings" pitchFamily="2" charset="2"/>
              <a:buChar char="q"/>
            </a:pPr>
            <a:r>
              <a:rPr lang="pl-PL" sz="2500" dirty="0" smtClean="0">
                <a:solidFill>
                  <a:schemeClr val="bg1"/>
                </a:solidFill>
              </a:rPr>
              <a:t>Płytszego i szybszego oddechu.</a:t>
            </a:r>
          </a:p>
          <a:p>
            <a:pPr algn="just">
              <a:buFont typeface="Wingdings" pitchFamily="2" charset="2"/>
              <a:buChar char="q"/>
            </a:pPr>
            <a:r>
              <a:rPr lang="pl-PL" sz="2500" dirty="0" smtClean="0">
                <a:solidFill>
                  <a:schemeClr val="bg1"/>
                </a:solidFill>
              </a:rPr>
              <a:t>Odczuwania ciągłego zmęczenia.</a:t>
            </a:r>
          </a:p>
          <a:p>
            <a:pPr algn="just">
              <a:buFont typeface="Wingdings" pitchFamily="2" charset="2"/>
              <a:buChar char="q"/>
            </a:pPr>
            <a:r>
              <a:rPr lang="pl-PL" sz="2500" dirty="0" smtClean="0">
                <a:solidFill>
                  <a:schemeClr val="bg1"/>
                </a:solidFill>
              </a:rPr>
              <a:t>Problemów z koncentracją.</a:t>
            </a:r>
          </a:p>
          <a:p>
            <a:pPr algn="just">
              <a:buFont typeface="Wingdings" pitchFamily="2" charset="2"/>
              <a:buChar char="q"/>
            </a:pPr>
            <a:r>
              <a:rPr lang="pl-PL" sz="2500" dirty="0" smtClean="0">
                <a:solidFill>
                  <a:schemeClr val="bg1"/>
                </a:solidFill>
              </a:rPr>
              <a:t>Drażliwości, płaczliwości.</a:t>
            </a:r>
          </a:p>
          <a:p>
            <a:pPr algn="just">
              <a:buFont typeface="Wingdings" pitchFamily="2" charset="2"/>
              <a:buChar char="q"/>
            </a:pPr>
            <a:r>
              <a:rPr lang="pl-PL" sz="2500" dirty="0" smtClean="0">
                <a:solidFill>
                  <a:schemeClr val="bg1"/>
                </a:solidFill>
              </a:rPr>
              <a:t>Problemów ze snem.</a:t>
            </a:r>
          </a:p>
          <a:p>
            <a:pPr algn="just">
              <a:buFont typeface="Wingdings" pitchFamily="2" charset="2"/>
              <a:buChar char="q"/>
            </a:pPr>
            <a:r>
              <a:rPr lang="pl-PL" sz="2500" dirty="0" smtClean="0">
                <a:solidFill>
                  <a:schemeClr val="bg1"/>
                </a:solidFill>
              </a:rPr>
              <a:t>Bólu brzucha, głowy.</a:t>
            </a:r>
          </a:p>
          <a:p>
            <a:pPr algn="just">
              <a:buFont typeface="Wingdings" pitchFamily="2" charset="2"/>
              <a:buChar char="q"/>
            </a:pPr>
            <a:r>
              <a:rPr lang="pl-PL" sz="2500" dirty="0" smtClean="0">
                <a:solidFill>
                  <a:schemeClr val="bg1"/>
                </a:solidFill>
              </a:rPr>
              <a:t>Problemów z apetytem.</a:t>
            </a:r>
          </a:p>
          <a:p>
            <a:pPr algn="just">
              <a:buNone/>
            </a:pPr>
            <a:endParaRPr lang="pl-PL" sz="25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pl-PL" sz="2500" dirty="0" smtClean="0">
                <a:solidFill>
                  <a:schemeClr val="bg1"/>
                </a:solidFill>
              </a:rPr>
              <a:t>Jeśli objawy pojawiają się w naszym życiu regularnie, oznacza to, że nasz organizm wysyła sygnał, aby przystopować i zwrócić na siebie uwagę, ponieważ skutki mogą być nieodwracalne. </a:t>
            </a:r>
          </a:p>
          <a:p>
            <a:pPr>
              <a:buFont typeface="Wingdings" pitchFamily="2" charset="2"/>
              <a:buChar char="q"/>
            </a:pPr>
            <a:endParaRPr lang="pl-PL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CZEGO PROWADZI PRZEWLEKŁY STRES?</a:t>
            </a:r>
            <a:endParaRPr lang="pl-P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SKUTKI PSYCHICZNE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</a:rPr>
              <a:t>Problemy z pamięcią                           i koncentracją.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Rozdrażnienie, niestabilność emocjonalna.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Upośledzenie funkcji poznawczych.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Zaburzenia nerwicowe.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Depresja.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Zwiększenie ryzyka nałogów.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Zespół stresu pourazowego.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SKUTKI FIZYCZNE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</a:rPr>
              <a:t>Dolegliwości bólowe.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Chroniczne wyczerpanie                 i zmęczenie.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Otyłość, cukrzyca.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Zaburzenia cyklu miesiączkowego.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Choroby układu pokarmowego.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Częste infekcje.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Choroby układu krążenia.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SPOSOBY RADZENIA SOBIE ZE STRESEM</a:t>
            </a:r>
            <a:endParaRPr lang="pl-P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</a:rPr>
              <a:t>Pamiętaj o odpoczynku.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Zadbaj o sen.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Zmień tryb życia.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Zapewnij sobie zrównoważoną dietę.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Myśl pozytywnie.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Stosuj techniki relaksacyjne.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Słuchaj muzyki.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Wykonuj aktywność fizyczną.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Znajdź czas na swoje pasje.</a:t>
            </a:r>
          </a:p>
          <a:p>
            <a:pPr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pl-PL" dirty="0" smtClean="0">
                <a:solidFill>
                  <a:schemeClr val="bg1"/>
                </a:solidFill>
              </a:rPr>
              <a:t>Pamiętajmy, że rodzina i przyjaciele mogą pomóc nam w walce ze stresem </a:t>
            </a:r>
            <a:r>
              <a:rPr lang="pl-PL" dirty="0" smtClean="0">
                <a:solidFill>
                  <a:schemeClr val="bg1"/>
                </a:solidFill>
                <a:sym typeface="Wingdings" pitchFamily="2" charset="2"/>
              </a:rPr>
              <a:t> Każda życzliwa osoba wzmacnia pozytywne myśli  </a:t>
            </a:r>
            <a:endParaRPr lang="pl-PL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pl-P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KONTAKT PEDAGOG SZKOLNY</a:t>
            </a:r>
            <a:endParaRPr lang="pl-P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</a:rPr>
              <a:t>E-mail: </a:t>
            </a:r>
            <a:r>
              <a:rPr lang="pl-PL" dirty="0" err="1" smtClean="0">
                <a:solidFill>
                  <a:schemeClr val="bg1"/>
                </a:solidFill>
              </a:rPr>
              <a:t>pedagogszkolny.spzabnica@onet.pl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</a:rPr>
              <a:t>Telefon: 883 130 478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Dziennik elektroniczny</a:t>
            </a:r>
          </a:p>
          <a:p>
            <a:endParaRPr lang="pl-PL" dirty="0" smtClean="0">
              <a:solidFill>
                <a:schemeClr val="bg1"/>
              </a:solidFill>
            </a:endParaRPr>
          </a:p>
          <a:p>
            <a:endParaRPr lang="pl-PL" dirty="0" smtClean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pl-PL" dirty="0" smtClean="0">
                <a:solidFill>
                  <a:schemeClr val="bg1"/>
                </a:solidFill>
              </a:rPr>
              <a:t>Pozdrawiam </a:t>
            </a:r>
            <a:r>
              <a:rPr lang="pl-PL" dirty="0" smtClean="0">
                <a:solidFill>
                  <a:schemeClr val="bg1"/>
                </a:solidFill>
                <a:sym typeface="Wingdings" pitchFamily="2" charset="2"/>
              </a:rPr>
              <a:t></a:t>
            </a:r>
          </a:p>
          <a:p>
            <a:pPr algn="r">
              <a:buNone/>
            </a:pPr>
            <a:r>
              <a:rPr lang="pl-PL" dirty="0" smtClean="0">
                <a:solidFill>
                  <a:schemeClr val="bg1"/>
                </a:solidFill>
                <a:sym typeface="Wingdings" pitchFamily="2" charset="2"/>
              </a:rPr>
              <a:t>Patrycja Kolęda</a:t>
            </a:r>
            <a:endParaRPr lang="pl-PL" dirty="0" smtClean="0">
              <a:solidFill>
                <a:schemeClr val="bg1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17">
      <a:dk1>
        <a:srgbClr val="262626"/>
      </a:dk1>
      <a:lt1>
        <a:srgbClr val="FFFFFF"/>
      </a:lt1>
      <a:dk2>
        <a:srgbClr val="1F497D"/>
      </a:dk2>
      <a:lt2>
        <a:srgbClr val="EEECE1"/>
      </a:lt2>
      <a:accent1>
        <a:srgbClr val="00B0F0"/>
      </a:accent1>
      <a:accent2>
        <a:srgbClr val="A5A5A5"/>
      </a:accent2>
      <a:accent3>
        <a:srgbClr val="0018CC"/>
      </a:accent3>
      <a:accent4>
        <a:srgbClr val="FFCC99"/>
      </a:accent4>
      <a:accent5>
        <a:srgbClr val="00B0F0"/>
      </a:accent5>
      <a:accent6>
        <a:srgbClr val="FFCC99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2063</TotalTime>
  <Words>331</Words>
  <Application>Microsoft Office PowerPoint</Application>
  <PresentationFormat>Pokaz na ekranie (4:3)</PresentationFormat>
  <Paragraphs>79</Paragraphs>
  <Slides>7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1_Office Theme</vt:lpstr>
      <vt:lpstr>STRES</vt:lpstr>
      <vt:lpstr>Slajd 2</vt:lpstr>
      <vt:lpstr>DWA RODZAJE STRESU</vt:lpstr>
      <vt:lpstr>CO POWODUJE NADMIAR STRESU?</vt:lpstr>
      <vt:lpstr>DO CZEGO PROWADZI PRZEWLEKŁY STRES?</vt:lpstr>
      <vt:lpstr>SPOSOBY RADZENIA SOBIE ZE STRESEM</vt:lpstr>
      <vt:lpstr>KONTAKT PEDAGOG SZKOLNY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Użytkownik systemu Windows</cp:lastModifiedBy>
  <cp:revision>265</cp:revision>
  <dcterms:created xsi:type="dcterms:W3CDTF">2012-04-26T17:06:14Z</dcterms:created>
  <dcterms:modified xsi:type="dcterms:W3CDTF">2020-04-30T15:52:53Z</dcterms:modified>
</cp:coreProperties>
</file>