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4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7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8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14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50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98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56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88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05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29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54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82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36B9-E84A-4A79-89A8-FB124928A0F7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2703-5052-47E4-9E29-872D99A23A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31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5395E-25D4-472F-950E-2FA11444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pl-PL" sz="3200" dirty="0"/>
              <a:t>Ustanowienie niepodległości</a:t>
            </a:r>
          </a:p>
        </p:txBody>
      </p:sp>
      <p:pic>
        <p:nvPicPr>
          <p:cNvPr id="4" name="Picture 4" descr="Wspólnie upamiętnijmy Narodowe Święto Niepodległości">
            <a:extLst>
              <a:ext uri="{FF2B5EF4-FFF2-40B4-BE49-F238E27FC236}">
                <a16:creationId xmlns:a16="http://schemas.microsoft.com/office/drawing/2014/main" id="{A8B8427A-C7B7-4E01-B1CD-20CE25759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b="16580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D8303A-5CF3-4818-8239-219BBCB7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pl-PL" sz="1700" i="0">
                <a:effectLst/>
                <a:latin typeface="Titillium Web"/>
              </a:rPr>
              <a:t>"Jako Wódz Naczelny Armii Polskiej pragnę notyfikować rządom i narodom wojującym i neutralnym istnienie Państwa Polskiego Niepodległego, obejmującego wszystkie ziemie zjednoczonej Polski„</a:t>
            </a:r>
          </a:p>
          <a:p>
            <a:r>
              <a:rPr lang="pl-PL" sz="1700" i="0">
                <a:effectLst/>
                <a:latin typeface="Titillium Web"/>
              </a:rPr>
              <a:t> Słowa Józefa Piłsudskiego do szefów mocarstw w trakcie notyfikacji II Rzeczpospolitej.</a:t>
            </a:r>
          </a:p>
        </p:txBody>
      </p:sp>
    </p:spTree>
    <p:extLst>
      <p:ext uri="{BB962C8B-B14F-4D97-AF65-F5344CB8AC3E}">
        <p14:creationId xmlns:p14="http://schemas.microsoft.com/office/powerpoint/2010/main" val="361392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7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pl-PL" sz="4000"/>
              <a:t>Bitwa pod Komarowem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930" y="2398029"/>
            <a:ext cx="5180245" cy="4200197"/>
          </a:xfrm>
        </p:spPr>
        <p:txBody>
          <a:bodyPr>
            <a:normAutofit/>
          </a:bodyPr>
          <a:lstStyle/>
          <a:p>
            <a:r>
              <a:rPr lang="pl-PL" sz="2000" dirty="0"/>
              <a:t>W wyniku kontrofensywy wojsk polskich, armia Budionnego odstąpiła od atakowania Lwowa i ruszyła na pomoc wojskom Tuchaczewskiego. Jej pochód został zatrzymany przez mały garnizon w Zamościu, co pozwoliło na dotarcie odwodów polskich, w tym 1 Dywizji Konnej Wojska Polskiego.  Doprowadziło to do ostatecznego starcia z </a:t>
            </a:r>
            <a:r>
              <a:rPr lang="pl-PL" sz="2000" dirty="0" err="1"/>
              <a:t>konarmią</a:t>
            </a:r>
            <a:r>
              <a:rPr lang="pl-PL" sz="2000" dirty="0"/>
              <a:t> Budionnego pod Komarowem, które okazało się największą bitwą kawaleryjską od 1813 roku. Siły bolszewickie po krwawej walce zostały pokonane, sama </a:t>
            </a:r>
            <a:r>
              <a:rPr lang="pl-PL" sz="2000" dirty="0" err="1"/>
              <a:t>konarmia</a:t>
            </a:r>
            <a:r>
              <a:rPr lang="pl-PL" sz="2000" dirty="0"/>
              <a:t> utraciła prawie 2/3 swych sił i nie była już w stanie prowadzić większych działań ofensywnych</a:t>
            </a:r>
            <a:r>
              <a:rPr lang="pl-PL" sz="1700" dirty="0"/>
              <a:t>.</a:t>
            </a:r>
          </a:p>
        </p:txBody>
      </p:sp>
      <p:pic>
        <p:nvPicPr>
          <p:cNvPr id="9218" name="Picture 2" descr="Bitwa pod Komarowem – Wikipedia, wolna encyklopedia">
            <a:extLst>
              <a:ext uri="{FF2B5EF4-FFF2-40B4-BE49-F238E27FC236}">
                <a16:creationId xmlns:a16="http://schemas.microsoft.com/office/drawing/2014/main" id="{C1B3BDF4-A18C-41F0-B464-04A8BF625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r="-2" b="8594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3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pl-PL" sz="4000"/>
              <a:t>Operacja niemeńska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930" y="1939059"/>
            <a:ext cx="5181508" cy="3722438"/>
          </a:xfrm>
        </p:spPr>
        <p:txBody>
          <a:bodyPr>
            <a:noAutofit/>
          </a:bodyPr>
          <a:lstStyle/>
          <a:p>
            <a:r>
              <a:rPr lang="pl-PL" sz="2000" dirty="0"/>
              <a:t>Bitwa nad Niemnem to ostatnia wielka bitwa wojny polsko-bolszewickiej. Armia czerwona poniosła kolejną po bitwie warszawskiej wielką klęskę. Bitwa ta zniweczyła ostatecznie bolszewickie plany zawładnięcia Polską- po bitwie warszawskiej Armia Czerwona szybko odbudowała swoje siły i była gotowa do dalszej walki. Miała ona olbrzymi wpływ na przebieg rokowań pokojowych w Rydze. Delegacja sowiecka była zmuszona odstąpić od wcześniej stawianych warunków, które godziły w godność i suwerenność państwa polskiego.</a:t>
            </a:r>
          </a:p>
        </p:txBody>
      </p:sp>
      <p:pic>
        <p:nvPicPr>
          <p:cNvPr id="10242" name="Picture 2" descr="Bitwa o Sejny – Wikipedia, wolna encyklopedia">
            <a:extLst>
              <a:ext uri="{FF2B5EF4-FFF2-40B4-BE49-F238E27FC236}">
                <a16:creationId xmlns:a16="http://schemas.microsoft.com/office/drawing/2014/main" id="{7545F509-43FD-494E-B686-CDC6AD108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4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/>
              <a:t>Traktat ryski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735" y="1529413"/>
            <a:ext cx="5393361" cy="47259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000" dirty="0"/>
              <a:t>W wyniku sukcesów wojsk polskich w drugiej połowie roku 1920 udało się pokonać wojska radzieckie i w efekcie czego dnia 18 marca 1921 podpisano w Rydze traktat pokojowy między Polską a Rosją i Ukrainą.</a:t>
            </a:r>
          </a:p>
          <a:p>
            <a:pPr marL="45720" indent="0">
              <a:buNone/>
            </a:pPr>
            <a:r>
              <a:rPr lang="pl-PL" sz="2000" dirty="0"/>
              <a:t>Polska uzyskała ziemie należące przed III i częściowo II rozbiorem do Rzeczypospolitej. Granica polsko-sowiecka przebiegała w zasadzie wzdłuż linii II rozbioru z 1793.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11266" name="Picture 2" descr="Czy Traktat Ryski z 1921 roku był klęską?">
            <a:extLst>
              <a:ext uri="{FF2B5EF4-FFF2-40B4-BE49-F238E27FC236}">
                <a16:creationId xmlns:a16="http://schemas.microsoft.com/office/drawing/2014/main" id="{AEF61001-0EA8-4F42-8A3E-789587669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6313" b="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Arc 7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4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7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64F950-F430-49E0-BA1C-6E25A647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pl-PL" sz="4000"/>
              <a:t>Podsumowanie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Znalezione obrazy dla zapytania flaga polska z orłem | Flag art, Polish flag,  Flag painting">
            <a:extLst>
              <a:ext uri="{FF2B5EF4-FFF2-40B4-BE49-F238E27FC236}">
                <a16:creationId xmlns:a16="http://schemas.microsoft.com/office/drawing/2014/main" id="{E5A4BF18-513F-4673-A2DE-DC33AF7A8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10257" b="1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644138-677A-4338-B832-068D6E0F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2000" dirty="0"/>
              <a:t>W 1922 roku po włączeniu do Polski Litwy Środkowej z Wilnem oraz części Górnego Śląska zakończył się proces formowania granic odrodzonej po 123 latach Rzeczpospolitej Polski. O kształt nowych granic Polacy walczyli z Niemcami-Powstanie Wielkopolskie, Powstania Śląskie i Rosjanami-wojna polsko-bolszewicka. Polacy toczyli także lokalne konflikty o granice w Litwą, Czechosłowacją. Powierzchnia odrodzonej Rzeczpospolitej wynosiła 386 tyś. Km2.</a:t>
            </a:r>
          </a:p>
        </p:txBody>
      </p:sp>
    </p:spTree>
    <p:extLst>
      <p:ext uri="{BB962C8B-B14F-4D97-AF65-F5344CB8AC3E}">
        <p14:creationId xmlns:p14="http://schemas.microsoft.com/office/powerpoint/2010/main" val="198725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Święto </a:t>
            </a:r>
            <a:r>
              <a:rPr lang="pl-PL" dirty="0" err="1"/>
              <a:t>Niepodłegłości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0" i="0" dirty="0">
              <a:effectLst/>
              <a:latin typeface="Arial" panose="020B0604020202020204" pitchFamily="34" charset="0"/>
            </a:endParaRPr>
          </a:p>
          <a:p>
            <a:r>
              <a:rPr lang="pl-PL" sz="2000" b="0" i="0" dirty="0">
                <a:effectLst/>
                <a:latin typeface="Arial" panose="020B0604020202020204" pitchFamily="34" charset="0"/>
              </a:rPr>
              <a:t> Jest to pierwsze i najważniejsze </a:t>
            </a:r>
            <a:r>
              <a:rPr lang="pl-PL" sz="2000" dirty="0">
                <a:latin typeface="Arial" panose="020B0604020202020204" pitchFamily="34" charset="0"/>
              </a:rPr>
              <a:t>święto państwowe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w </a:t>
            </a:r>
            <a:r>
              <a:rPr lang="pl-PL" sz="2000" dirty="0">
                <a:latin typeface="Arial" panose="020B0604020202020204" pitchFamily="34" charset="0"/>
              </a:rPr>
              <a:t>Polsce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obchodzone corocznie 11 listopada dla upamiętnienia</a:t>
            </a:r>
            <a:r>
              <a:rPr lang="pl-PL" sz="2000" dirty="0">
                <a:latin typeface="Arial" panose="020B0604020202020204" pitchFamily="34" charset="0"/>
              </a:rPr>
              <a:t> odzyskania niepodległości przez </a:t>
            </a:r>
            <a:r>
              <a:rPr lang="pl-PL" sz="2000" b="0" i="0" strike="noStrike" dirty="0">
                <a:effectLst/>
                <a:latin typeface="Arial" panose="020B0604020202020204" pitchFamily="34" charset="0"/>
              </a:rPr>
              <a:t>Polskę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w 1918.    Co ciekawe ś</a:t>
            </a:r>
            <a:r>
              <a:rPr lang="pl-PL" sz="2000" dirty="0">
                <a:latin typeface="Arial" panose="020B0604020202020204" pitchFamily="34" charset="0"/>
              </a:rPr>
              <a:t>więto zostało ustanowione dopiero w 1937, następnie zostało zniesione 1945 roku. Przywrócono je w okresie transformacji systemowej w 1989 i jest obchodzone aż do dziś.</a:t>
            </a:r>
          </a:p>
          <a:p>
            <a:endParaRPr lang="pl-PL" sz="2000" dirty="0"/>
          </a:p>
        </p:txBody>
      </p:sp>
      <p:pic>
        <p:nvPicPr>
          <p:cNvPr id="1026" name="Picture 2" descr="Jaką flagę wywiesić w Święto Niepodległości?">
            <a:extLst>
              <a:ext uri="{FF2B5EF4-FFF2-40B4-BE49-F238E27FC236}">
                <a16:creationId xmlns:a16="http://schemas.microsoft.com/office/drawing/2014/main" id="{8A94C8F4-F86E-46BB-88BD-3A5CBFE66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 r="3305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86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4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abór rosyjski – Wikipedia, wolna encyklopedia">
            <a:extLst>
              <a:ext uri="{FF2B5EF4-FFF2-40B4-BE49-F238E27FC236}">
                <a16:creationId xmlns:a16="http://schemas.microsoft.com/office/drawing/2014/main" id="{433170AD-FA4F-4F12-B93B-76600B446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"/>
          <a:stretch/>
        </p:blipFill>
        <p:spPr bwMode="auto"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55564" y="914400"/>
            <a:ext cx="4485861" cy="1106556"/>
          </a:xfrm>
        </p:spPr>
        <p:txBody>
          <a:bodyPr anchor="b">
            <a:normAutofit/>
          </a:bodyPr>
          <a:lstStyle/>
          <a:p>
            <a:r>
              <a:rPr lang="pl-PL" sz="3200"/>
              <a:t>Słowem wstępu…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2239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5563" y="2440100"/>
            <a:ext cx="4485861" cy="3834804"/>
          </a:xfrm>
        </p:spPr>
        <p:txBody>
          <a:bodyPr anchor="t">
            <a:normAutofit/>
          </a:bodyPr>
          <a:lstStyle/>
          <a:p>
            <a:r>
              <a:rPr lang="pl-PL" sz="2000" dirty="0"/>
              <a:t>24 października 1795 r. Rosja, Prusy i Austria podpisały traktat, zgodnie z którym przeprowadzili III rozbiór Rzeczypospolitej. Po tym wydarzeniu Rzeczpospolita zniknęła z mapy Europy na ponad 100 lat.</a:t>
            </a:r>
          </a:p>
          <a:p>
            <a:r>
              <a:rPr lang="pl-PL" sz="2000" dirty="0"/>
              <a:t>Co ciekawe Turcja jako państwo, z którym Rzeczpospolita toczyła zaciekłe walki w XVII wieku, nie uznała nigdy rozbiorów Polski.</a:t>
            </a:r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914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pl-PL" sz="3400" dirty="0"/>
              <a:t>I wojna </a:t>
            </a:r>
            <a:r>
              <a:rPr lang="pl-PL" sz="3400" dirty="0" err="1"/>
              <a:t>światowa-preludium</a:t>
            </a:r>
            <a:r>
              <a:rPr lang="pl-PL" sz="3400" dirty="0"/>
              <a:t> do wolności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pl-PL" sz="1700" dirty="0"/>
              <a:t>W 1914r. Doszło do zamachu na księcia Ferdynanda w Sarajewie. Wydarzenie te uważa się za bezpośrednia przyczynę wybuchu I wojny światowej. W wojnie tej zawiązały się dwie koalicje- Trójprzymierze (Niemcy, Austro-Węgry, Włosi) i Trójporozumienie (Wielka Brytania, Francja, Rosja), które walczyły ze sobą. W armiach obuch stron walczyli Polacy, w efekcie czego często dochodziło do bratobójczych walk. Najbardziej znanym przykładem polskich formacji wojskowych są Legiony Polskie pod dowództwem J. Piłsudskiego, które tworzone były za zgodą armii austriacko – węgierskiej.</a:t>
            </a:r>
          </a:p>
        </p:txBody>
      </p:sp>
      <p:pic>
        <p:nvPicPr>
          <p:cNvPr id="3080" name="Picture 8" descr="ZADANIA DO SPRAWDZIANU - PDF Darmowe pobieranie">
            <a:extLst>
              <a:ext uri="{FF2B5EF4-FFF2-40B4-BE49-F238E27FC236}">
                <a16:creationId xmlns:a16="http://schemas.microsoft.com/office/drawing/2014/main" id="{13DF9212-BC85-464A-A6B0-8625F4B10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2103" b="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4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pl-PL" sz="3200"/>
              <a:t>Rok 1918</a:t>
            </a:r>
          </a:p>
        </p:txBody>
      </p:sp>
      <p:pic>
        <p:nvPicPr>
          <p:cNvPr id="4098" name="Picture 2" descr="Odzyskanie niepodległości przez Polskę w 1918 roku – Wikipedia, wolna  encyklopedia">
            <a:extLst>
              <a:ext uri="{FF2B5EF4-FFF2-40B4-BE49-F238E27FC236}">
                <a16:creationId xmlns:a16="http://schemas.microsoft.com/office/drawing/2014/main" id="{D50A6F53-A24C-45C3-8552-442CC673E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17778" b="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pl-PL" sz="1700" dirty="0"/>
              <a:t>Przedłużająca się wojna wzmagała niezadowolenie wśród ludzi po obu stronach konfliktu. W efekcie czego doszło do rewolucji w Rosji, przez co wycofała się z konfliktu, ten sam los spotkał Niemcy po nieudanej ofensywie na Zachodzie. W wynikłej sytuacji państwa zaborcze pogrążyły się w chaosie, co stworzyło dobre warunki do prowadzenia walk o odzyskanie niepodległości. Marzenie spełniło się  11 listopada w wyniku podpisania przez Niemcy rozejmu w Compiegne oraz powrotem Józefa Piłsudskiego do Warszawy.</a:t>
            </a:r>
          </a:p>
        </p:txBody>
      </p:sp>
    </p:spTree>
    <p:extLst>
      <p:ext uri="{BB962C8B-B14F-4D97-AF65-F5344CB8AC3E}">
        <p14:creationId xmlns:p14="http://schemas.microsoft.com/office/powerpoint/2010/main" val="287686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Józef Piłsudski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Iskoola Pota"/>
                <a:cs typeface="Iskoola Pota"/>
              </a:rPr>
              <a:t>polski działacz społeczny i niepodległościowy, żołnierz, polityk, mąż stanu, od 11 listopada 1918 naczelny wódz Armii Polskiej, w latach 1918-1922 naczelnik państwa, pierwszy marszałek Polski  przywódca obozu sanacji po przewrocie majowym. Jest uważany za jednego z ojców odzyskania niepodległości Rzeczpospolitej. Podczas I wojny światowej dowodził jednostkami polskimi po stronie państw centralnych.</a:t>
            </a:r>
          </a:p>
          <a:p>
            <a:endParaRPr lang="pl-PL" sz="2000" dirty="0"/>
          </a:p>
        </p:txBody>
      </p:sp>
      <p:pic>
        <p:nvPicPr>
          <p:cNvPr id="5122" name="Picture 2" descr="Józef Piłsudski – Wikipedia, wolna encyklopedia">
            <a:extLst>
              <a:ext uri="{FF2B5EF4-FFF2-40B4-BE49-F238E27FC236}">
                <a16:creationId xmlns:a16="http://schemas.microsoft.com/office/drawing/2014/main" id="{0948D357-279C-4700-A2E3-B6EC0709C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Roman Dmowski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Iskoola Pota"/>
                <a:cs typeface="Iskoola Pota"/>
              </a:rPr>
              <a:t>polski polityk, mąż stanu, minister spraw zagranicznych. Delegat Polski na konferencję paryską w 1919. Zagorzały przeciwnik polityczny Józefa Piłsudskiego- popierał tworzenia Państwa Polskiego przy współpracy z Rosją.  Twórca inkorporacyjnej koncepcji państwa narodowego, zakładającej polonizację ludności niepolskiej. Jeden z ojców niepodległej Polski.</a:t>
            </a:r>
          </a:p>
          <a:p>
            <a:endParaRPr lang="pl-PL" sz="2000" dirty="0"/>
          </a:p>
        </p:txBody>
      </p:sp>
      <p:pic>
        <p:nvPicPr>
          <p:cNvPr id="6146" name="Picture 2" descr="Gdzie był, kiedy go nie było? Roman Dmowski podczas Bitwy Warszawskiej">
            <a:extLst>
              <a:ext uri="{FF2B5EF4-FFF2-40B4-BE49-F238E27FC236}">
                <a16:creationId xmlns:a16="http://schemas.microsoft.com/office/drawing/2014/main" id="{0DF18B5C-D844-44B9-B225-5D8B364B4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r="28661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4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3">
            <a:extLst>
              <a:ext uri="{FF2B5EF4-FFF2-40B4-BE49-F238E27FC236}">
                <a16:creationId xmlns:a16="http://schemas.microsoft.com/office/drawing/2014/main" id="{52E7A7D0-55A3-415E-AE9F-B7C59E36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pl-PL" sz="5200" dirty="0"/>
              <a:t>Wojna bolszewicka-100-rocznica</a:t>
            </a:r>
          </a:p>
        </p:txBody>
      </p:sp>
      <p:pic>
        <p:nvPicPr>
          <p:cNvPr id="7170" name="Picture 2" descr="Wojna polsko-bolszewicka 1920 w komiksie - Paweł Kołodziejski : Księgarnia  internetowa Religijna.pl">
            <a:extLst>
              <a:ext uri="{FF2B5EF4-FFF2-40B4-BE49-F238E27FC236}">
                <a16:creationId xmlns:a16="http://schemas.microsoft.com/office/drawing/2014/main" id="{F5E113A9-4357-4D8D-A96C-9E00371FF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"/>
          <a:stretch/>
        </p:blipFill>
        <p:spPr bwMode="auto">
          <a:xfrm>
            <a:off x="457200" y="601133"/>
            <a:ext cx="4048125" cy="55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75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Autofit/>
          </a:bodyPr>
          <a:lstStyle/>
          <a:p>
            <a:r>
              <a:rPr lang="pl-PL" sz="2000" dirty="0"/>
              <a:t>W 1919r. Rozpoczęły się starcia polsko-bolszewickie, co było wynikiem polskich dążeń do odzyskania ziem wschodnich oraz bolszewickiego planu rozszerzenia rewolucji robotniczej na państwa zachodniej Europy. W   I fazie wojny Wojska Polskie prowadziły udaną ofensywę w głąb Rosji między innymi Wyprawa Kijowska, która miała na celu utworzenie państwa ukraińskiego. Po opanowaniu dużych obszarów Białorusi i Ukrainy,  pochód sił polskich został zatrzymany. Doszło wtedy do kontrofensywy wojsk radzieckich, które do sierpnia 1920r. podeszły pod Warszawę.</a:t>
            </a:r>
          </a:p>
        </p:txBody>
      </p:sp>
    </p:spTree>
    <p:extLst>
      <p:ext uri="{BB962C8B-B14F-4D97-AF65-F5344CB8AC3E}">
        <p14:creationId xmlns:p14="http://schemas.microsoft.com/office/powerpoint/2010/main" val="337273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67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74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42408" y="662259"/>
            <a:ext cx="4424639" cy="1457486"/>
          </a:xfrm>
        </p:spPr>
        <p:txBody>
          <a:bodyPr anchor="b">
            <a:normAutofit/>
          </a:bodyPr>
          <a:lstStyle/>
          <a:p>
            <a:r>
              <a:rPr lang="pl-PL" sz="3200" dirty="0"/>
              <a:t>Bitwa Warszawska- bitwa, która dała wolność</a:t>
            </a:r>
          </a:p>
        </p:txBody>
      </p:sp>
      <p:pic>
        <p:nvPicPr>
          <p:cNvPr id="8194" name="Picture 2" descr="Koszulka Bitwa Warszawska | Patoriots">
            <a:extLst>
              <a:ext uri="{FF2B5EF4-FFF2-40B4-BE49-F238E27FC236}">
                <a16:creationId xmlns:a16="http://schemas.microsoft.com/office/drawing/2014/main" id="{E32D794F-9196-40AD-8443-753250591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76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2" name="Rectangle 78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5563" y="2557587"/>
            <a:ext cx="4704373" cy="3717317"/>
          </a:xfrm>
        </p:spPr>
        <p:txBody>
          <a:bodyPr anchor="t">
            <a:noAutofit/>
          </a:bodyPr>
          <a:lstStyle/>
          <a:p>
            <a:r>
              <a:rPr lang="pl-PL" sz="2000" dirty="0"/>
              <a:t>W sierpniu 1920r. W dniach 13-25 doszło do kluczowej bitwy tej wojny. W wyniku rozszyfrowania telegramów bolszewickich oraz zmysłowi taktycznemu dowódców polskich opracowano śmiały plan wyprowadzenia kontrnatarcia znad Wieprza, mającego wbić się klinem w lukę pomiędzy zgrupowaniami bolszewików i wyjść na tyły armii Tuchaczewskiego, która stała na przedpolach Warszawy. Natarcie w głównej mierze odniosło zamierzone skutki i ofensywa bolszewicka załamała się, co pozwoliło wojskom polskim objąć inicjatywę w ostatniej fazie wojny.</a:t>
            </a:r>
          </a:p>
        </p:txBody>
      </p:sp>
    </p:spTree>
    <p:extLst>
      <p:ext uri="{BB962C8B-B14F-4D97-AF65-F5344CB8AC3E}">
        <p14:creationId xmlns:p14="http://schemas.microsoft.com/office/powerpoint/2010/main" val="1998741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916</Words>
  <Application>Microsoft Office PowerPoint</Application>
  <PresentationFormat>Panoramiczny</PresentationFormat>
  <Paragraphs>30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Iskoola Pota</vt:lpstr>
      <vt:lpstr>Titillium Web</vt:lpstr>
      <vt:lpstr>Motyw pakietu Office</vt:lpstr>
      <vt:lpstr>Ustanowienie niepodległości</vt:lpstr>
      <vt:lpstr>Święto Niepodłegłości</vt:lpstr>
      <vt:lpstr>Słowem wstępu…</vt:lpstr>
      <vt:lpstr>I wojna światowa-preludium do wolności</vt:lpstr>
      <vt:lpstr>Rok 1918</vt:lpstr>
      <vt:lpstr>Józef Piłsudski</vt:lpstr>
      <vt:lpstr>Roman Dmowski</vt:lpstr>
      <vt:lpstr>Wojna bolszewicka-100-rocznica</vt:lpstr>
      <vt:lpstr>Bitwa Warszawska- bitwa, która dała wolność</vt:lpstr>
      <vt:lpstr>Bitwa pod Komarowem</vt:lpstr>
      <vt:lpstr>Operacja niemeńska</vt:lpstr>
      <vt:lpstr>Traktat ryski</vt:lpstr>
      <vt:lpstr>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listopada 1918</dc:title>
  <dc:creator>Piotr  Jachimowski</dc:creator>
  <cp:lastModifiedBy>Krzysztof</cp:lastModifiedBy>
  <cp:revision>10</cp:revision>
  <dcterms:created xsi:type="dcterms:W3CDTF">2020-11-10T08:41:27Z</dcterms:created>
  <dcterms:modified xsi:type="dcterms:W3CDTF">2020-11-10T10:29:50Z</dcterms:modified>
</cp:coreProperties>
</file>